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72" r:id="rId2"/>
    <p:sldMasterId id="2147483682" r:id="rId3"/>
  </p:sldMasterIdLst>
  <p:notesMasterIdLst>
    <p:notesMasterId r:id="rId48"/>
  </p:notesMasterIdLst>
  <p:sldIdLst>
    <p:sldId id="259" r:id="rId4"/>
    <p:sldId id="269" r:id="rId5"/>
    <p:sldId id="334" r:id="rId6"/>
    <p:sldId id="332" r:id="rId7"/>
    <p:sldId id="333" r:id="rId8"/>
    <p:sldId id="297" r:id="rId9"/>
    <p:sldId id="298" r:id="rId10"/>
    <p:sldId id="299" r:id="rId11"/>
    <p:sldId id="300" r:id="rId12"/>
    <p:sldId id="301" r:id="rId13"/>
    <p:sldId id="302" r:id="rId14"/>
    <p:sldId id="303" r:id="rId15"/>
    <p:sldId id="335" r:id="rId16"/>
    <p:sldId id="336" r:id="rId17"/>
    <p:sldId id="305" r:id="rId18"/>
    <p:sldId id="306" r:id="rId19"/>
    <p:sldId id="307" r:id="rId20"/>
    <p:sldId id="308" r:id="rId21"/>
    <p:sldId id="337" r:id="rId22"/>
    <p:sldId id="309" r:id="rId23"/>
    <p:sldId id="310" r:id="rId24"/>
    <p:sldId id="311" r:id="rId25"/>
    <p:sldId id="314" r:id="rId26"/>
    <p:sldId id="315" r:id="rId27"/>
    <p:sldId id="316" r:id="rId28"/>
    <p:sldId id="312" r:id="rId29"/>
    <p:sldId id="317" r:id="rId30"/>
    <p:sldId id="318" r:id="rId31"/>
    <p:sldId id="319" r:id="rId32"/>
    <p:sldId id="320" r:id="rId33"/>
    <p:sldId id="321" r:id="rId34"/>
    <p:sldId id="322" r:id="rId35"/>
    <p:sldId id="323" r:id="rId36"/>
    <p:sldId id="338" r:id="rId37"/>
    <p:sldId id="325" r:id="rId38"/>
    <p:sldId id="326" r:id="rId39"/>
    <p:sldId id="327" r:id="rId40"/>
    <p:sldId id="324" r:id="rId41"/>
    <p:sldId id="328" r:id="rId42"/>
    <p:sldId id="329" r:id="rId43"/>
    <p:sldId id="330" r:id="rId44"/>
    <p:sldId id="331" r:id="rId45"/>
    <p:sldId id="339" r:id="rId46"/>
    <p:sldId id="296" r:id="rId4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81" roundtripDataSignature="AMtx7mgMH399FkTgYOqPTjUMxZ8SqEzCz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6B737CC-CEB4-4D7A-ACD2-C8499D48A6E6}">
  <a:tblStyle styleId="{A6B737CC-CEB4-4D7A-ACD2-C8499D48A6E6}" styleName="Table_0">
    <a:wholeTbl>
      <a:tcTxStyle b="off" i="off">
        <a:font>
          <a:latin typeface="Times New Roman"/>
          <a:ea typeface="Times New Roman"/>
          <a:cs typeface="Times New Roman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E6E6"/>
          </a:solidFill>
        </a:fill>
      </a:tcStyle>
    </a:wholeTbl>
    <a:band1H>
      <a:tcTxStyle/>
      <a:tcStyle>
        <a:tcBdr/>
        <a:fill>
          <a:solidFill>
            <a:srgbClr val="CACAC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CAC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dk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dk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38B1855-1B75-4FBE-930C-398BA8C253C6}" styleName="Kujunduslaad 2 – rõhk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Laadi ja ruudustikut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FECB4D8-DB02-4DC6-A0A2-4F2EBAE1DC90}" styleName="Keskmine laad 1 – rõhk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84E427A-3D55-4303-BF80-6455036E1DE7}" styleName="Kujunduslaad 1 – rõhk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12C8C85-51F0-491E-9774-3900AFEF0FD7}" styleName="Hele laad 2 – rõhk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48" autoAdjust="0"/>
    <p:restoredTop sz="94660"/>
  </p:normalViewPr>
  <p:slideViewPr>
    <p:cSldViewPr snapToGrid="0">
      <p:cViewPr varScale="1">
        <p:scale>
          <a:sx n="85" d="100"/>
          <a:sy n="85" d="100"/>
        </p:scale>
        <p:origin x="81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84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82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81" Type="http://customschemas.google.com/relationships/presentationmetadata" Target="meta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85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512664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84934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326058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015171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529020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747586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665285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567420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516099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30973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289893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17035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471475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572997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749949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564180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7830154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9467004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3368537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04484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6456741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3848475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556236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611514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9887582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5815453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4518878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5506603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9288246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246241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881431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5391354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285179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7928869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379272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6029269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375856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991701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321067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141342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09380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3"/>
          <p:cNvSpPr txBox="1">
            <a:spLocks noGrp="1"/>
          </p:cNvSpPr>
          <p:nvPr>
            <p:ph type="ctrTitle"/>
          </p:nvPr>
        </p:nvSpPr>
        <p:spPr>
          <a:xfrm>
            <a:off x="646771" y="1224248"/>
            <a:ext cx="7772400" cy="1627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5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Times New Roman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43"/>
          <p:cNvSpPr txBox="1">
            <a:spLocks noGrp="1"/>
          </p:cNvSpPr>
          <p:nvPr>
            <p:ph type="subTitle" idx="1"/>
          </p:nvPr>
        </p:nvSpPr>
        <p:spPr>
          <a:xfrm>
            <a:off x="646771" y="2855940"/>
            <a:ext cx="7772400" cy="932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None/>
              <a:defRPr sz="2000" cap="small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77"/>
          <p:cNvSpPr txBox="1">
            <a:spLocks noGrp="1"/>
          </p:cNvSpPr>
          <p:nvPr>
            <p:ph type="ctrTitle"/>
          </p:nvPr>
        </p:nvSpPr>
        <p:spPr>
          <a:xfrm>
            <a:off x="646771" y="1224248"/>
            <a:ext cx="7772400" cy="1627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5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Times New Roman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77"/>
          <p:cNvSpPr txBox="1">
            <a:spLocks noGrp="1"/>
          </p:cNvSpPr>
          <p:nvPr>
            <p:ph type="subTitle" idx="1"/>
          </p:nvPr>
        </p:nvSpPr>
        <p:spPr>
          <a:xfrm>
            <a:off x="646771" y="2855940"/>
            <a:ext cx="7772400" cy="932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None/>
              <a:defRPr sz="2000" cap="small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type="titleOnly">
  <p:cSld name="TITLE_ONLY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78"/>
          <p:cNvSpPr txBox="1">
            <a:spLocks noGrp="1"/>
          </p:cNvSpPr>
          <p:nvPr>
            <p:ph type="title"/>
          </p:nvPr>
        </p:nvSpPr>
        <p:spPr>
          <a:xfrm>
            <a:off x="2657516" y="1500725"/>
            <a:ext cx="5925395" cy="2131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5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47" name="Google Shape;147;p78"/>
          <p:cNvCxnSpPr/>
          <p:nvPr/>
        </p:nvCxnSpPr>
        <p:spPr>
          <a:xfrm rot="10800000" flipH="1">
            <a:off x="1360448" y="1271239"/>
            <a:ext cx="468351" cy="2371733"/>
          </a:xfrm>
          <a:prstGeom prst="straightConnector1">
            <a:avLst/>
          </a:prstGeom>
          <a:noFill/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79"/>
          <p:cNvSpPr txBox="1">
            <a:spLocks noGrp="1"/>
          </p:cNvSpPr>
          <p:nvPr>
            <p:ph type="title"/>
          </p:nvPr>
        </p:nvSpPr>
        <p:spPr>
          <a:xfrm>
            <a:off x="2657516" y="1500725"/>
            <a:ext cx="5925395" cy="2131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6818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imes New Roman"/>
              <a:buNone/>
              <a:defRPr sz="4400" b="0" i="0" cap="small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50" name="Google Shape;150;p79"/>
          <p:cNvCxnSpPr/>
          <p:nvPr/>
        </p:nvCxnSpPr>
        <p:spPr>
          <a:xfrm rot="10800000" flipH="1">
            <a:off x="1360448" y="1271239"/>
            <a:ext cx="468351" cy="2371733"/>
          </a:xfrm>
          <a:prstGeom prst="straightConnector1">
            <a:avLst/>
          </a:prstGeom>
          <a:noFill/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>
  <p:cSld name="Title and Content 1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80"/>
          <p:cNvSpPr txBox="1">
            <a:spLocks noGrp="1"/>
          </p:cNvSpPr>
          <p:nvPr>
            <p:ph type="title"/>
          </p:nvPr>
        </p:nvSpPr>
        <p:spPr>
          <a:xfrm>
            <a:off x="2657516" y="1293541"/>
            <a:ext cx="5925395" cy="1202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5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53" name="Google Shape;153;p80"/>
          <p:cNvCxnSpPr/>
          <p:nvPr/>
        </p:nvCxnSpPr>
        <p:spPr>
          <a:xfrm rot="10800000" flipH="1">
            <a:off x="1360448" y="1271239"/>
            <a:ext cx="468351" cy="2371733"/>
          </a:xfrm>
          <a:prstGeom prst="straightConnector1">
            <a:avLst/>
          </a:prstGeom>
          <a:noFill/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4" name="Google Shape;154;p80"/>
          <p:cNvSpPr txBox="1">
            <a:spLocks noGrp="1"/>
          </p:cNvSpPr>
          <p:nvPr>
            <p:ph type="body" idx="1"/>
          </p:nvPr>
        </p:nvSpPr>
        <p:spPr>
          <a:xfrm>
            <a:off x="2657475" y="2497491"/>
            <a:ext cx="5925436" cy="1194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Char char="⎯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⎯"/>
              <a:defRPr sz="2000"/>
            </a:lvl2pPr>
            <a:lvl3pPr marL="1371600" lvl="2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⎯"/>
              <a:defRPr sz="1600"/>
            </a:lvl3pPr>
            <a:lvl4pPr marL="1828800" lvl="3" indent="-330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2">
  <p:cSld name="Title and Content 2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81"/>
          <p:cNvSpPr txBox="1">
            <a:spLocks noGrp="1"/>
          </p:cNvSpPr>
          <p:nvPr>
            <p:ph type="title"/>
          </p:nvPr>
        </p:nvSpPr>
        <p:spPr>
          <a:xfrm>
            <a:off x="2657516" y="1262275"/>
            <a:ext cx="5925395" cy="1202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227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imes New Roman"/>
              <a:buNone/>
              <a:defRPr sz="4400" b="0" i="0" cap="small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57" name="Google Shape;157;p81"/>
          <p:cNvCxnSpPr/>
          <p:nvPr/>
        </p:nvCxnSpPr>
        <p:spPr>
          <a:xfrm rot="10800000" flipH="1">
            <a:off x="1360448" y="1271239"/>
            <a:ext cx="468351" cy="2371733"/>
          </a:xfrm>
          <a:prstGeom prst="straightConnector1">
            <a:avLst/>
          </a:prstGeom>
          <a:noFill/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8" name="Google Shape;158;p81"/>
          <p:cNvSpPr txBox="1">
            <a:spLocks noGrp="1"/>
          </p:cNvSpPr>
          <p:nvPr>
            <p:ph type="body" idx="1"/>
          </p:nvPr>
        </p:nvSpPr>
        <p:spPr>
          <a:xfrm>
            <a:off x="2657475" y="2497491"/>
            <a:ext cx="5925436" cy="1194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Char char="⎯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⎯"/>
              <a:defRPr sz="2000"/>
            </a:lvl2pPr>
            <a:lvl3pPr marL="1371600" lvl="2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⎯"/>
              <a:defRPr sz="1600"/>
            </a:lvl3pPr>
            <a:lvl4pPr marL="1828800" lvl="3" indent="-330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Only">
  <p:cSld name="Content Only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0" name="Google Shape;160;p82"/>
          <p:cNvCxnSpPr/>
          <p:nvPr/>
        </p:nvCxnSpPr>
        <p:spPr>
          <a:xfrm rot="10800000" flipH="1">
            <a:off x="1360448" y="1271239"/>
            <a:ext cx="468351" cy="2371733"/>
          </a:xfrm>
          <a:prstGeom prst="straightConnector1">
            <a:avLst/>
          </a:prstGeom>
          <a:noFill/>
          <a:ln w="571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1" name="Google Shape;161;p82"/>
          <p:cNvSpPr txBox="1">
            <a:spLocks noGrp="1"/>
          </p:cNvSpPr>
          <p:nvPr>
            <p:ph type="body" idx="1"/>
          </p:nvPr>
        </p:nvSpPr>
        <p:spPr>
          <a:xfrm>
            <a:off x="2657475" y="1271238"/>
            <a:ext cx="5925436" cy="2371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406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800"/>
              <a:buChar char="⎯"/>
              <a:defRPr sz="2800"/>
            </a:lvl1pPr>
            <a:lvl2pPr marL="914400" lvl="1" indent="-381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0"/>
              <a:buChar char="⎯"/>
              <a:defRPr sz="2400"/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⎯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3">
  <p:cSld name="Title and Content 3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83"/>
          <p:cNvSpPr txBox="1">
            <a:spLocks noGrp="1"/>
          </p:cNvSpPr>
          <p:nvPr>
            <p:ph type="title"/>
          </p:nvPr>
        </p:nvSpPr>
        <p:spPr>
          <a:xfrm>
            <a:off x="628650" y="621020"/>
            <a:ext cx="7886700" cy="903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5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83"/>
          <p:cNvSpPr txBox="1">
            <a:spLocks noGrp="1"/>
          </p:cNvSpPr>
          <p:nvPr>
            <p:ph type="body" idx="1"/>
          </p:nvPr>
        </p:nvSpPr>
        <p:spPr>
          <a:xfrm>
            <a:off x="628650" y="1595617"/>
            <a:ext cx="7886700" cy="26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800"/>
              <a:buChar char="⎯"/>
              <a:defRPr sz="2800"/>
            </a:lvl1pPr>
            <a:lvl2pPr marL="914400" lvl="1" indent="-381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0"/>
              <a:buChar char="⎯"/>
              <a:defRPr sz="2400"/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⎯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⎯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⎯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4">
  <p:cSld name="Title and Content 4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84"/>
          <p:cNvSpPr txBox="1">
            <a:spLocks noGrp="1"/>
          </p:cNvSpPr>
          <p:nvPr>
            <p:ph type="title"/>
          </p:nvPr>
        </p:nvSpPr>
        <p:spPr>
          <a:xfrm>
            <a:off x="628650" y="336212"/>
            <a:ext cx="7886700" cy="903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Times New Roman"/>
              <a:buNone/>
              <a:defRPr sz="4000" i="0" cap="small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84"/>
          <p:cNvSpPr txBox="1">
            <a:spLocks noGrp="1"/>
          </p:cNvSpPr>
          <p:nvPr>
            <p:ph type="body" idx="1"/>
          </p:nvPr>
        </p:nvSpPr>
        <p:spPr>
          <a:xfrm>
            <a:off x="628650" y="1595617"/>
            <a:ext cx="7886700" cy="26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800"/>
              <a:buChar char="⎯"/>
              <a:defRPr sz="2800"/>
            </a:lvl1pPr>
            <a:lvl2pPr marL="914400" lvl="1" indent="-381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0"/>
              <a:buChar char="⎯"/>
              <a:defRPr sz="2400"/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⎯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⎯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⎯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4">
  <p:cSld name="Title and Content 4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4"/>
          <p:cNvSpPr txBox="1">
            <a:spLocks noGrp="1"/>
          </p:cNvSpPr>
          <p:nvPr>
            <p:ph type="title"/>
          </p:nvPr>
        </p:nvSpPr>
        <p:spPr>
          <a:xfrm>
            <a:off x="628650" y="362352"/>
            <a:ext cx="7886700" cy="903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  <a:defRPr sz="4000" i="0" cap="small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4"/>
          <p:cNvSpPr txBox="1">
            <a:spLocks noGrp="1"/>
          </p:cNvSpPr>
          <p:nvPr>
            <p:ph type="body" idx="1"/>
          </p:nvPr>
        </p:nvSpPr>
        <p:spPr>
          <a:xfrm>
            <a:off x="628650" y="1595617"/>
            <a:ext cx="7886700" cy="26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800"/>
              <a:buChar char="⎯"/>
              <a:defRPr sz="2800"/>
            </a:lvl1pPr>
            <a:lvl2pPr marL="914400" lvl="1" indent="-381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0"/>
              <a:buChar char="⎯"/>
              <a:defRPr sz="2400"/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⎯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⎯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⎯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5"/>
          <p:cNvSpPr txBox="1">
            <a:spLocks noGrp="1"/>
          </p:cNvSpPr>
          <p:nvPr>
            <p:ph type="ctrTitle"/>
          </p:nvPr>
        </p:nvSpPr>
        <p:spPr>
          <a:xfrm>
            <a:off x="646771" y="1224248"/>
            <a:ext cx="7772400" cy="1627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5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Times New Roman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45"/>
          <p:cNvSpPr txBox="1">
            <a:spLocks noGrp="1"/>
          </p:cNvSpPr>
          <p:nvPr>
            <p:ph type="subTitle" idx="1"/>
          </p:nvPr>
        </p:nvSpPr>
        <p:spPr>
          <a:xfrm>
            <a:off x="646771" y="2855940"/>
            <a:ext cx="7772400" cy="932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None/>
              <a:defRPr sz="2000" cap="small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type="titleOnly">
  <p:cSld name="TITLE_ONLY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9"/>
          <p:cNvSpPr txBox="1">
            <a:spLocks noGrp="1"/>
          </p:cNvSpPr>
          <p:nvPr>
            <p:ph type="title"/>
          </p:nvPr>
        </p:nvSpPr>
        <p:spPr>
          <a:xfrm>
            <a:off x="2657516" y="1500725"/>
            <a:ext cx="5925395" cy="2131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5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19" name="Google Shape;119;p69"/>
          <p:cNvCxnSpPr/>
          <p:nvPr/>
        </p:nvCxnSpPr>
        <p:spPr>
          <a:xfrm rot="10800000" flipH="1">
            <a:off x="1360448" y="1271239"/>
            <a:ext cx="468351" cy="2371733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70"/>
          <p:cNvSpPr txBox="1">
            <a:spLocks noGrp="1"/>
          </p:cNvSpPr>
          <p:nvPr>
            <p:ph type="title"/>
          </p:nvPr>
        </p:nvSpPr>
        <p:spPr>
          <a:xfrm>
            <a:off x="2657516" y="1500725"/>
            <a:ext cx="5925395" cy="2131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6818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imes New Roman"/>
              <a:buNone/>
              <a:defRPr sz="4400" b="0" i="0" cap="small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22" name="Google Shape;122;p70"/>
          <p:cNvCxnSpPr/>
          <p:nvPr/>
        </p:nvCxnSpPr>
        <p:spPr>
          <a:xfrm rot="10800000" flipH="1">
            <a:off x="1360448" y="1271239"/>
            <a:ext cx="468351" cy="2371733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>
  <p:cSld name="Title and Content 1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1"/>
          <p:cNvSpPr txBox="1">
            <a:spLocks noGrp="1"/>
          </p:cNvSpPr>
          <p:nvPr>
            <p:ph type="title"/>
          </p:nvPr>
        </p:nvSpPr>
        <p:spPr>
          <a:xfrm>
            <a:off x="2657516" y="1293541"/>
            <a:ext cx="5925395" cy="1202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5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25" name="Google Shape;125;p71"/>
          <p:cNvCxnSpPr/>
          <p:nvPr/>
        </p:nvCxnSpPr>
        <p:spPr>
          <a:xfrm rot="10800000" flipH="1">
            <a:off x="1360448" y="1271239"/>
            <a:ext cx="468351" cy="2371733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6" name="Google Shape;126;p71"/>
          <p:cNvSpPr txBox="1">
            <a:spLocks noGrp="1"/>
          </p:cNvSpPr>
          <p:nvPr>
            <p:ph type="body" idx="1"/>
          </p:nvPr>
        </p:nvSpPr>
        <p:spPr>
          <a:xfrm>
            <a:off x="2657475" y="2497491"/>
            <a:ext cx="5925436" cy="1194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Char char="⎯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⎯"/>
              <a:defRPr sz="2000"/>
            </a:lvl2pPr>
            <a:lvl3pPr marL="1371600" lvl="2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⎯"/>
              <a:defRPr sz="1600"/>
            </a:lvl3pPr>
            <a:lvl4pPr marL="1828800" lvl="3" indent="-330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2">
  <p:cSld name="Title and Content 2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72"/>
          <p:cNvSpPr txBox="1">
            <a:spLocks noGrp="1"/>
          </p:cNvSpPr>
          <p:nvPr>
            <p:ph type="title"/>
          </p:nvPr>
        </p:nvSpPr>
        <p:spPr>
          <a:xfrm>
            <a:off x="2657516" y="1262275"/>
            <a:ext cx="5925395" cy="1202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227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imes New Roman"/>
              <a:buNone/>
              <a:defRPr sz="4400" b="0" i="0" cap="small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29" name="Google Shape;129;p72"/>
          <p:cNvCxnSpPr/>
          <p:nvPr/>
        </p:nvCxnSpPr>
        <p:spPr>
          <a:xfrm rot="10800000" flipH="1">
            <a:off x="1360448" y="1271239"/>
            <a:ext cx="468351" cy="2371733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0" name="Google Shape;130;p72"/>
          <p:cNvSpPr txBox="1">
            <a:spLocks noGrp="1"/>
          </p:cNvSpPr>
          <p:nvPr>
            <p:ph type="body" idx="1"/>
          </p:nvPr>
        </p:nvSpPr>
        <p:spPr>
          <a:xfrm>
            <a:off x="2657475" y="2497491"/>
            <a:ext cx="5925436" cy="1194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Char char="⎯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⎯"/>
              <a:defRPr sz="2000"/>
            </a:lvl2pPr>
            <a:lvl3pPr marL="1371600" lvl="2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⎯"/>
              <a:defRPr sz="1600"/>
            </a:lvl3pPr>
            <a:lvl4pPr marL="1828800" lvl="3" indent="-330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Only">
  <p:cSld name="Content Only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2" name="Google Shape;132;p73"/>
          <p:cNvCxnSpPr/>
          <p:nvPr/>
        </p:nvCxnSpPr>
        <p:spPr>
          <a:xfrm rot="10800000" flipH="1">
            <a:off x="1360448" y="1271239"/>
            <a:ext cx="468351" cy="2371733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3" name="Google Shape;133;p73"/>
          <p:cNvSpPr txBox="1">
            <a:spLocks noGrp="1"/>
          </p:cNvSpPr>
          <p:nvPr>
            <p:ph type="body" idx="1"/>
          </p:nvPr>
        </p:nvSpPr>
        <p:spPr>
          <a:xfrm>
            <a:off x="2657475" y="1271238"/>
            <a:ext cx="5925436" cy="2371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406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800"/>
              <a:buChar char="⎯"/>
              <a:defRPr sz="2800"/>
            </a:lvl1pPr>
            <a:lvl2pPr marL="914400" lvl="1" indent="-381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0"/>
              <a:buChar char="⎯"/>
              <a:defRPr sz="2400"/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⎯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4">
  <p:cSld name="Title and Content 4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4"/>
          <p:cNvSpPr txBox="1">
            <a:spLocks noGrp="1"/>
          </p:cNvSpPr>
          <p:nvPr>
            <p:ph type="title"/>
          </p:nvPr>
        </p:nvSpPr>
        <p:spPr>
          <a:xfrm>
            <a:off x="628650" y="336212"/>
            <a:ext cx="7886700" cy="903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Times New Roman"/>
              <a:buNone/>
              <a:defRPr sz="4000" i="0" cap="small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74"/>
          <p:cNvSpPr txBox="1">
            <a:spLocks noGrp="1"/>
          </p:cNvSpPr>
          <p:nvPr>
            <p:ph type="body" idx="1"/>
          </p:nvPr>
        </p:nvSpPr>
        <p:spPr>
          <a:xfrm>
            <a:off x="628650" y="1595617"/>
            <a:ext cx="7886700" cy="26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800"/>
              <a:buChar char="⎯"/>
              <a:defRPr sz="2800"/>
            </a:lvl1pPr>
            <a:lvl2pPr marL="914400" lvl="1" indent="-381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0"/>
              <a:buChar char="⎯"/>
              <a:defRPr sz="2400"/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⎯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⎯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⎯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6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2"/>
          <p:cNvSpPr txBox="1">
            <a:spLocks noGrp="1"/>
          </p:cNvSpPr>
          <p:nvPr>
            <p:ph type="title"/>
          </p:nvPr>
        </p:nvSpPr>
        <p:spPr>
          <a:xfrm>
            <a:off x="628650" y="497450"/>
            <a:ext cx="7886700" cy="903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5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imes New Roman"/>
              <a:buNone/>
              <a:defRPr sz="60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42"/>
          <p:cNvSpPr txBox="1">
            <a:spLocks noGrp="1"/>
          </p:cNvSpPr>
          <p:nvPr>
            <p:ph type="body" idx="1"/>
          </p:nvPr>
        </p:nvSpPr>
        <p:spPr>
          <a:xfrm>
            <a:off x="628650" y="1595617"/>
            <a:ext cx="7886700" cy="2966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Cambria Math"/>
              <a:buChar char="⎯"/>
              <a:defRPr sz="2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mbria Math"/>
              <a:buChar char="⎯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mbria Math"/>
              <a:buChar char="⎯"/>
              <a:defRPr sz="15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Cambria Math"/>
              <a:buChar char="⎯"/>
              <a:defRPr sz="135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Cambria Math"/>
              <a:buChar char="⎯"/>
              <a:defRPr sz="135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pic>
        <p:nvPicPr>
          <p:cNvPr id="12" name="Google Shape;12;p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8319" y="4338769"/>
            <a:ext cx="2081823" cy="42503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8" r:id="rId2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4"/>
          <p:cNvSpPr txBox="1">
            <a:spLocks noGrp="1"/>
          </p:cNvSpPr>
          <p:nvPr>
            <p:ph type="title"/>
          </p:nvPr>
        </p:nvSpPr>
        <p:spPr>
          <a:xfrm>
            <a:off x="628650" y="559235"/>
            <a:ext cx="7886700" cy="903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5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mes New Roman"/>
              <a:buNone/>
              <a:defRPr sz="6000" b="0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9" name="Google Shape;109;p44"/>
          <p:cNvSpPr txBox="1">
            <a:spLocks noGrp="1"/>
          </p:cNvSpPr>
          <p:nvPr>
            <p:ph type="body" idx="1"/>
          </p:nvPr>
        </p:nvSpPr>
        <p:spPr>
          <a:xfrm>
            <a:off x="628650" y="1595617"/>
            <a:ext cx="7886700" cy="2966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mbria Math"/>
              <a:buChar char="⎯"/>
              <a:defRPr sz="21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mbria Math"/>
              <a:buChar char="⎯"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mbria Math"/>
              <a:buChar char="⎯"/>
              <a:defRPr sz="15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Cambria Math"/>
              <a:buChar char="⎯"/>
              <a:defRPr sz="135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Cambria Math"/>
              <a:buChar char="⎯"/>
              <a:defRPr sz="135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pic>
        <p:nvPicPr>
          <p:cNvPr id="110" name="Google Shape;110;p44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98319" y="4338769"/>
            <a:ext cx="2081823" cy="42503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76"/>
          <p:cNvSpPr txBox="1">
            <a:spLocks noGrp="1"/>
          </p:cNvSpPr>
          <p:nvPr>
            <p:ph type="title"/>
          </p:nvPr>
        </p:nvSpPr>
        <p:spPr>
          <a:xfrm>
            <a:off x="628650" y="559235"/>
            <a:ext cx="7886700" cy="903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5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mes New Roman"/>
              <a:buNone/>
              <a:defRPr sz="6000" b="0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0" name="Google Shape;140;p76"/>
          <p:cNvSpPr txBox="1">
            <a:spLocks noGrp="1"/>
          </p:cNvSpPr>
          <p:nvPr>
            <p:ph type="body" idx="1"/>
          </p:nvPr>
        </p:nvSpPr>
        <p:spPr>
          <a:xfrm>
            <a:off x="628650" y="1595617"/>
            <a:ext cx="7886700" cy="2966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mbria Math"/>
              <a:buChar char="⎯"/>
              <a:defRPr sz="21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mbria Math"/>
              <a:buChar char="⎯"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mbria Math"/>
              <a:buChar char="⎯"/>
              <a:defRPr sz="15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Cambria Math"/>
              <a:buChar char="⎯"/>
              <a:defRPr sz="135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Cambria Math"/>
              <a:buChar char="⎯"/>
              <a:defRPr sz="135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pic>
        <p:nvPicPr>
          <p:cNvPr id="141" name="Google Shape;141;p76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98321" y="4338769"/>
            <a:ext cx="2081818" cy="42503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"/>
          <p:cNvSpPr txBox="1">
            <a:spLocks noGrp="1"/>
          </p:cNvSpPr>
          <p:nvPr>
            <p:ph type="ctrTitle"/>
          </p:nvPr>
        </p:nvSpPr>
        <p:spPr>
          <a:xfrm>
            <a:off x="646771" y="468111"/>
            <a:ext cx="7772400" cy="1627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5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Times New Roman"/>
              <a:buNone/>
            </a:pPr>
            <a:r>
              <a:rPr lang="et-EE" dirty="0"/>
              <a:t>J</a:t>
            </a:r>
            <a:r>
              <a:rPr lang="fi-FI" dirty="0" err="1"/>
              <a:t>ätkusuutlik</a:t>
            </a:r>
            <a:r>
              <a:rPr lang="et-EE" dirty="0"/>
              <a:t>k</a:t>
            </a:r>
            <a:r>
              <a:rPr lang="fi-FI" dirty="0"/>
              <a:t>u</a:t>
            </a:r>
            <a:r>
              <a:rPr lang="et-EE" dirty="0" err="1"/>
              <a:t>se</a:t>
            </a:r>
            <a:r>
              <a:rPr lang="fi-FI" dirty="0"/>
              <a:t> </a:t>
            </a:r>
            <a:r>
              <a:rPr lang="et-EE" dirty="0"/>
              <a:t>m</a:t>
            </a:r>
            <a:r>
              <a:rPr lang="fi-FI" dirty="0" err="1"/>
              <a:t>atemaatika</a:t>
            </a:r>
            <a:endParaRPr dirty="0"/>
          </a:p>
        </p:txBody>
      </p:sp>
      <p:sp>
        <p:nvSpPr>
          <p:cNvPr id="192" name="Google Shape;192;p4"/>
          <p:cNvSpPr txBox="1">
            <a:spLocks noGrp="1"/>
          </p:cNvSpPr>
          <p:nvPr>
            <p:ph type="subTitle" idx="1"/>
          </p:nvPr>
        </p:nvSpPr>
        <p:spPr>
          <a:xfrm>
            <a:off x="857787" y="3963770"/>
            <a:ext cx="7772400" cy="932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t-EE" dirty="0"/>
              <a:t>Maria Zeltser</a:t>
            </a:r>
            <a:r>
              <a:rPr lang="en-US" dirty="0"/>
              <a:t> </a:t>
            </a:r>
            <a:endParaRPr dirty="0"/>
          </a:p>
          <a:p>
            <a:pPr marL="0" lvl="0" indent="0" algn="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None/>
            </a:pPr>
            <a:r>
              <a:rPr lang="et-EE" dirty="0"/>
              <a:t>23.08.2024</a:t>
            </a:r>
            <a:endParaRPr dirty="0"/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4"/>
          <p:cNvSpPr txBox="1">
            <a:spLocks noGrp="1"/>
          </p:cNvSpPr>
          <p:nvPr>
            <p:ph type="title"/>
          </p:nvPr>
        </p:nvSpPr>
        <p:spPr>
          <a:xfrm>
            <a:off x="628650" y="362352"/>
            <a:ext cx="7886700" cy="903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</a:pPr>
            <a:r>
              <a:rPr lang="et-EE" dirty="0"/>
              <a:t>Optimaalne dieet </a:t>
            </a:r>
            <a:r>
              <a:rPr lang="en-US" dirty="0" err="1"/>
              <a:t>toidupuudusega</a:t>
            </a:r>
            <a:r>
              <a:rPr lang="en-US" dirty="0"/>
              <a:t> </a:t>
            </a:r>
            <a:r>
              <a:rPr lang="en-US" dirty="0" err="1"/>
              <a:t>riikidele</a:t>
            </a:r>
            <a:endParaRPr dirty="0"/>
          </a:p>
        </p:txBody>
      </p:sp>
      <p:sp>
        <p:nvSpPr>
          <p:cNvPr id="247" name="Google Shape;247;p14"/>
          <p:cNvSpPr txBox="1">
            <a:spLocks noGrp="1"/>
          </p:cNvSpPr>
          <p:nvPr>
            <p:ph type="body" idx="1"/>
          </p:nvPr>
        </p:nvSpPr>
        <p:spPr>
          <a:xfrm>
            <a:off x="527824" y="1266145"/>
            <a:ext cx="7987526" cy="3004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endParaRPr lang="et-EE" dirty="0"/>
          </a:p>
          <a:p>
            <a:endParaRPr lang="et-EE" dirty="0"/>
          </a:p>
          <a:p>
            <a:r>
              <a:rPr lang="et-EE" dirty="0"/>
              <a:t>Meie </a:t>
            </a:r>
            <a:r>
              <a:rPr lang="en-US" dirty="0"/>
              <a:t>l</a:t>
            </a:r>
            <a:r>
              <a:rPr lang="et-EE" dirty="0" err="1"/>
              <a:t>ähtevärtused</a:t>
            </a:r>
            <a:r>
              <a:rPr lang="et-EE" dirty="0"/>
              <a:t> </a:t>
            </a:r>
            <a:endParaRPr lang="en-US" dirty="0"/>
          </a:p>
        </p:txBody>
      </p:sp>
      <p:pic>
        <p:nvPicPr>
          <p:cNvPr id="5" name="Pilt 4">
            <a:extLst>
              <a:ext uri="{FF2B5EF4-FFF2-40B4-BE49-F238E27FC236}">
                <a16:creationId xmlns:a16="http://schemas.microsoft.com/office/drawing/2014/main" id="{AA71155D-470A-E143-13F4-365C233D6A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550" y="1593966"/>
            <a:ext cx="5653511" cy="745392"/>
          </a:xfrm>
          <a:prstGeom prst="rect">
            <a:avLst/>
          </a:prstGeom>
        </p:spPr>
      </p:pic>
      <p:pic>
        <p:nvPicPr>
          <p:cNvPr id="8" name="Pilt 7">
            <a:extLst>
              <a:ext uri="{FF2B5EF4-FFF2-40B4-BE49-F238E27FC236}">
                <a16:creationId xmlns:a16="http://schemas.microsoft.com/office/drawing/2014/main" id="{31E798F2-F4DF-0070-C006-BD223FAAD1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3408" y="1592649"/>
            <a:ext cx="750243" cy="877206"/>
          </a:xfrm>
          <a:prstGeom prst="rect">
            <a:avLst/>
          </a:prstGeom>
        </p:spPr>
      </p:pic>
      <p:pic>
        <p:nvPicPr>
          <p:cNvPr id="10" name="Pilt 9">
            <a:extLst>
              <a:ext uri="{FF2B5EF4-FFF2-40B4-BE49-F238E27FC236}">
                <a16:creationId xmlns:a16="http://schemas.microsoft.com/office/drawing/2014/main" id="{6595133C-4613-1C97-7427-BB7E66F8C6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587" y="3163950"/>
            <a:ext cx="5453570" cy="579983"/>
          </a:xfrm>
          <a:prstGeom prst="rect">
            <a:avLst/>
          </a:prstGeom>
        </p:spPr>
      </p:pic>
      <p:pic>
        <p:nvPicPr>
          <p:cNvPr id="12" name="Pilt 11">
            <a:extLst>
              <a:ext uri="{FF2B5EF4-FFF2-40B4-BE49-F238E27FC236}">
                <a16:creationId xmlns:a16="http://schemas.microsoft.com/office/drawing/2014/main" id="{FABA2427-29E4-CC63-ACAB-399AEEB45E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92259" y="2979482"/>
            <a:ext cx="791392" cy="87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409025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4"/>
          <p:cNvSpPr txBox="1">
            <a:spLocks noGrp="1"/>
          </p:cNvSpPr>
          <p:nvPr>
            <p:ph type="title"/>
          </p:nvPr>
        </p:nvSpPr>
        <p:spPr>
          <a:xfrm>
            <a:off x="628650" y="362352"/>
            <a:ext cx="7886700" cy="903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</a:pPr>
            <a:r>
              <a:rPr lang="en-US" sz="3800" b="1" dirty="0" err="1"/>
              <a:t>Kliimamuutuste</a:t>
            </a:r>
            <a:r>
              <a:rPr lang="et-EE" sz="3800" b="1" dirty="0"/>
              <a:t> </a:t>
            </a:r>
            <a:r>
              <a:rPr lang="et-EE" sz="3800" b="1" dirty="0" err="1"/>
              <a:t>modeleerimine</a:t>
            </a:r>
            <a:endParaRPr sz="3800" b="1" dirty="0"/>
          </a:p>
        </p:txBody>
      </p:sp>
      <p:sp>
        <p:nvSpPr>
          <p:cNvPr id="247" name="Google Shape;247;p14"/>
          <p:cNvSpPr txBox="1">
            <a:spLocks noGrp="1"/>
          </p:cNvSpPr>
          <p:nvPr>
            <p:ph type="body" idx="1"/>
          </p:nvPr>
        </p:nvSpPr>
        <p:spPr>
          <a:xfrm>
            <a:off x="431180" y="1182029"/>
            <a:ext cx="8084170" cy="3088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algn="just"/>
            <a:r>
              <a:rPr lang="en-US" dirty="0" err="1"/>
              <a:t>Valitsustevaheline</a:t>
            </a:r>
            <a:r>
              <a:rPr lang="en-US" dirty="0"/>
              <a:t> </a:t>
            </a:r>
            <a:r>
              <a:rPr lang="en-US" dirty="0" err="1"/>
              <a:t>Kliimamuutuste</a:t>
            </a:r>
            <a:r>
              <a:rPr lang="en-US" dirty="0"/>
              <a:t> </a:t>
            </a:r>
            <a:r>
              <a:rPr lang="en-US" dirty="0" err="1"/>
              <a:t>Nõukogu</a:t>
            </a:r>
            <a:r>
              <a:rPr lang="en-US" dirty="0"/>
              <a:t> (IPCC) </a:t>
            </a:r>
            <a:r>
              <a:rPr lang="en-US" dirty="0" err="1"/>
              <a:t>loodi</a:t>
            </a:r>
            <a:r>
              <a:rPr lang="en-US" dirty="0"/>
              <a:t> 1988. </a:t>
            </a:r>
            <a:r>
              <a:rPr lang="en-US" dirty="0" err="1"/>
              <a:t>aastal</a:t>
            </a:r>
            <a:r>
              <a:rPr lang="en-US" dirty="0"/>
              <a:t> ÜRO </a:t>
            </a:r>
            <a:r>
              <a:rPr lang="en-US" dirty="0" err="1"/>
              <a:t>liikmesriikide</a:t>
            </a:r>
            <a:r>
              <a:rPr lang="en-US" dirty="0"/>
              <a:t> </a:t>
            </a:r>
            <a:r>
              <a:rPr lang="en-US" dirty="0" err="1"/>
              <a:t>valitsuste</a:t>
            </a:r>
            <a:r>
              <a:rPr lang="en-US" dirty="0"/>
              <a:t> </a:t>
            </a:r>
            <a:r>
              <a:rPr lang="en-US" dirty="0" err="1"/>
              <a:t>nõudmisel</a:t>
            </a:r>
            <a:r>
              <a:rPr lang="en-US" dirty="0"/>
              <a:t>, et </a:t>
            </a:r>
            <a:r>
              <a:rPr lang="en-US" dirty="0" err="1"/>
              <a:t>hinnata</a:t>
            </a:r>
            <a:r>
              <a:rPr lang="en-US" dirty="0"/>
              <a:t> </a:t>
            </a:r>
            <a:r>
              <a:rPr lang="en-US" dirty="0" err="1"/>
              <a:t>inimeste</a:t>
            </a:r>
            <a:r>
              <a:rPr lang="en-US" dirty="0"/>
              <a:t> </a:t>
            </a:r>
            <a:r>
              <a:rPr lang="en-US" dirty="0" err="1"/>
              <a:t>mõju</a:t>
            </a:r>
            <a:r>
              <a:rPr lang="en-US" dirty="0"/>
              <a:t> </a:t>
            </a:r>
            <a:r>
              <a:rPr lang="en-US" dirty="0" err="1"/>
              <a:t>kliimamuutustele</a:t>
            </a:r>
            <a:r>
              <a:rPr lang="et-EE" dirty="0"/>
              <a:t>.</a:t>
            </a:r>
            <a:r>
              <a:rPr lang="en-US" dirty="0"/>
              <a:t> IPCC on </a:t>
            </a:r>
            <a:r>
              <a:rPr lang="en-US" dirty="0" err="1"/>
              <a:t>teavitanud</a:t>
            </a:r>
            <a:r>
              <a:rPr lang="en-US" dirty="0"/>
              <a:t> </a:t>
            </a:r>
            <a:r>
              <a:rPr lang="en-US" dirty="0" err="1"/>
              <a:t>maailmakogukonda</a:t>
            </a:r>
            <a:r>
              <a:rPr lang="en-US" dirty="0"/>
              <a:t>, et </a:t>
            </a:r>
            <a:r>
              <a:rPr lang="en-US" dirty="0" err="1"/>
              <a:t>inimtekkelise</a:t>
            </a:r>
            <a:r>
              <a:rPr lang="en-US" dirty="0"/>
              <a:t> </a:t>
            </a:r>
            <a:r>
              <a:rPr lang="en-US" dirty="0" err="1"/>
              <a:t>süsinikdioksiidi</a:t>
            </a:r>
            <a:r>
              <a:rPr lang="en-US" dirty="0"/>
              <a:t> </a:t>
            </a:r>
            <a:r>
              <a:rPr lang="en-US" dirty="0" err="1"/>
              <a:t>heitmed</a:t>
            </a:r>
            <a:r>
              <a:rPr lang="en-US" dirty="0"/>
              <a:t> </a:t>
            </a:r>
            <a:r>
              <a:rPr lang="en-US" dirty="0" err="1"/>
              <a:t>võivad</a:t>
            </a:r>
            <a:r>
              <a:rPr lang="en-US" dirty="0"/>
              <a:t> </a:t>
            </a:r>
            <a:r>
              <a:rPr lang="en-US" dirty="0" err="1"/>
              <a:t>piisavalt</a:t>
            </a:r>
            <a:r>
              <a:rPr lang="en-US" dirty="0"/>
              <a:t> </a:t>
            </a:r>
            <a:r>
              <a:rPr lang="en-US" dirty="0" err="1"/>
              <a:t>suurtes</a:t>
            </a:r>
            <a:r>
              <a:rPr lang="en-US" dirty="0"/>
              <a:t> </a:t>
            </a:r>
            <a:r>
              <a:rPr lang="en-US" dirty="0" err="1"/>
              <a:t>kogustes</a:t>
            </a:r>
            <a:r>
              <a:rPr lang="en-US" dirty="0"/>
              <a:t> </a:t>
            </a:r>
            <a:r>
              <a:rPr lang="en-US" dirty="0" err="1"/>
              <a:t>mõjutada</a:t>
            </a:r>
            <a:r>
              <a:rPr lang="en-US" dirty="0"/>
              <a:t> Maa </a:t>
            </a:r>
            <a:r>
              <a:rPr lang="en-US" dirty="0" err="1"/>
              <a:t>kliimat</a:t>
            </a:r>
            <a:r>
              <a:rPr lang="en-US" dirty="0"/>
              <a:t>. Kuna </a:t>
            </a:r>
            <a:r>
              <a:rPr lang="en-US" dirty="0" err="1"/>
              <a:t>atmosfääril</a:t>
            </a:r>
            <a:r>
              <a:rPr lang="en-US" dirty="0"/>
              <a:t> pole </a:t>
            </a:r>
            <a:r>
              <a:rPr lang="en-US" dirty="0" err="1"/>
              <a:t>piire</a:t>
            </a:r>
            <a:r>
              <a:rPr lang="en-US" dirty="0"/>
              <a:t> ja </a:t>
            </a:r>
            <a:r>
              <a:rPr lang="en-US" dirty="0" err="1"/>
              <a:t>süsinikdioksiidi</a:t>
            </a:r>
            <a:r>
              <a:rPr lang="en-US" dirty="0"/>
              <a:t> </a:t>
            </a:r>
            <a:r>
              <a:rPr lang="en-US" dirty="0" err="1"/>
              <a:t>heitmed</a:t>
            </a:r>
            <a:r>
              <a:rPr lang="en-US" dirty="0"/>
              <a:t> on </a:t>
            </a:r>
            <a:r>
              <a:rPr lang="en-US" dirty="0" err="1"/>
              <a:t>pikaajalised</a:t>
            </a:r>
            <a:r>
              <a:rPr lang="en-US" dirty="0"/>
              <a:t>, </a:t>
            </a:r>
            <a:r>
              <a:rPr lang="en-US" dirty="0" err="1"/>
              <a:t>võivad</a:t>
            </a:r>
            <a:r>
              <a:rPr lang="en-US" dirty="0"/>
              <a:t> </a:t>
            </a:r>
            <a:r>
              <a:rPr lang="en-US" dirty="0" err="1"/>
              <a:t>tänapäeva</a:t>
            </a:r>
            <a:r>
              <a:rPr lang="en-US" dirty="0"/>
              <a:t> </a:t>
            </a:r>
            <a:r>
              <a:rPr lang="en-US" dirty="0" err="1"/>
              <a:t>kütusepõletamise</a:t>
            </a:r>
            <a:r>
              <a:rPr lang="en-US" dirty="0"/>
              <a:t> </a:t>
            </a:r>
            <a:r>
              <a:rPr lang="en-US" dirty="0" err="1"/>
              <a:t>mõjud</a:t>
            </a:r>
            <a:r>
              <a:rPr lang="en-US" dirty="0"/>
              <a:t> olla </a:t>
            </a:r>
            <a:r>
              <a:rPr lang="en-US" dirty="0" err="1"/>
              <a:t>tunda</a:t>
            </a:r>
            <a:r>
              <a:rPr lang="en-US" dirty="0"/>
              <a:t> </a:t>
            </a:r>
            <a:r>
              <a:rPr lang="en-US" dirty="0" err="1"/>
              <a:t>sadu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tuhandeid</a:t>
            </a:r>
            <a:r>
              <a:rPr lang="en-US" dirty="0"/>
              <a:t> </a:t>
            </a:r>
            <a:r>
              <a:rPr lang="en-US" dirty="0" err="1"/>
              <a:t>aastaid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53189977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4"/>
          <p:cNvSpPr txBox="1">
            <a:spLocks noGrp="1"/>
          </p:cNvSpPr>
          <p:nvPr>
            <p:ph type="title"/>
          </p:nvPr>
        </p:nvSpPr>
        <p:spPr>
          <a:xfrm>
            <a:off x="628650" y="362352"/>
            <a:ext cx="8084170" cy="903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</a:pPr>
            <a:r>
              <a:rPr lang="en-US" sz="4000" b="1" dirty="0" err="1"/>
              <a:t>Kliimamuutuste</a:t>
            </a:r>
            <a:r>
              <a:rPr lang="et-EE" sz="4000" b="1" dirty="0"/>
              <a:t> </a:t>
            </a:r>
            <a:r>
              <a:rPr lang="et-EE" sz="4000" b="1" dirty="0" err="1"/>
              <a:t>modeleerimine</a:t>
            </a:r>
            <a:endParaRPr dirty="0"/>
          </a:p>
        </p:txBody>
      </p:sp>
      <p:sp>
        <p:nvSpPr>
          <p:cNvPr id="247" name="Google Shape;247;p14"/>
          <p:cNvSpPr txBox="1">
            <a:spLocks noGrp="1"/>
          </p:cNvSpPr>
          <p:nvPr>
            <p:ph type="body" idx="1"/>
          </p:nvPr>
        </p:nvSpPr>
        <p:spPr>
          <a:xfrm>
            <a:off x="431180" y="1182029"/>
            <a:ext cx="8084170" cy="3088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r>
              <a:rPr lang="en-US" dirty="0"/>
              <a:t>IPCC </a:t>
            </a:r>
            <a:r>
              <a:rPr lang="en-US" dirty="0" err="1"/>
              <a:t>kasutatavad</a:t>
            </a:r>
            <a:r>
              <a:rPr lang="en-US" dirty="0"/>
              <a:t> </a:t>
            </a:r>
            <a:r>
              <a:rPr lang="en-US" dirty="0" err="1"/>
              <a:t>mudelid</a:t>
            </a:r>
            <a:r>
              <a:rPr lang="et-EE" dirty="0"/>
              <a:t> on väga </a:t>
            </a:r>
            <a:r>
              <a:rPr lang="en-US" dirty="0" err="1"/>
              <a:t>keerulised</a:t>
            </a:r>
            <a:r>
              <a:rPr lang="et-EE" dirty="0"/>
              <a:t>. Me koostame 2 lihtsustatud </a:t>
            </a:r>
            <a:r>
              <a:rPr lang="en-US" dirty="0" err="1"/>
              <a:t>kliimamudelit</a:t>
            </a:r>
            <a:r>
              <a:rPr lang="et-EE" dirty="0"/>
              <a:t>.</a:t>
            </a:r>
            <a:r>
              <a:rPr lang="en-US" dirty="0"/>
              <a:t> </a:t>
            </a:r>
            <a:endParaRPr lang="et-EE" dirty="0"/>
          </a:p>
          <a:p>
            <a:r>
              <a:rPr lang="et-EE" dirty="0"/>
              <a:t>1.</a:t>
            </a:r>
            <a:r>
              <a:rPr lang="en-US" dirty="0"/>
              <a:t> </a:t>
            </a:r>
            <a:r>
              <a:rPr lang="en-US" dirty="0" err="1"/>
              <a:t>mudel</a:t>
            </a:r>
            <a:r>
              <a:rPr lang="et-EE" dirty="0"/>
              <a:t>, </a:t>
            </a:r>
            <a:r>
              <a:rPr lang="en-US" dirty="0" err="1"/>
              <a:t>mida</a:t>
            </a:r>
            <a:r>
              <a:rPr lang="en-US" dirty="0"/>
              <a:t> me </a:t>
            </a:r>
            <a:r>
              <a:rPr lang="en-US" dirty="0" err="1"/>
              <a:t>nimetame</a:t>
            </a:r>
            <a:r>
              <a:rPr lang="en-US" dirty="0"/>
              <a:t> "</a:t>
            </a:r>
            <a:r>
              <a:rPr lang="en-US" dirty="0" err="1"/>
              <a:t>alasti</a:t>
            </a:r>
            <a:r>
              <a:rPr lang="en-US" dirty="0"/>
              <a:t> </a:t>
            </a:r>
            <a:r>
              <a:rPr lang="en-US" dirty="0" err="1"/>
              <a:t>planeedi</a:t>
            </a:r>
            <a:r>
              <a:rPr lang="en-US" dirty="0"/>
              <a:t>" </a:t>
            </a:r>
            <a:r>
              <a:rPr lang="en-US" dirty="0" err="1"/>
              <a:t>mudeliks</a:t>
            </a:r>
            <a:r>
              <a:rPr lang="en-US" dirty="0"/>
              <a:t>,</a:t>
            </a:r>
            <a:r>
              <a:rPr lang="et-EE" dirty="0"/>
              <a:t> vaatleb Maa ilma  </a:t>
            </a:r>
            <a:r>
              <a:rPr lang="en-US" dirty="0" err="1"/>
              <a:t>atmosfääri</a:t>
            </a:r>
            <a:r>
              <a:rPr lang="et-EE" dirty="0"/>
              <a:t>ta.</a:t>
            </a:r>
            <a:r>
              <a:rPr lang="en-US" dirty="0"/>
              <a:t> </a:t>
            </a:r>
            <a:r>
              <a:rPr lang="et-EE" dirty="0" err="1"/>
              <a:t>Os</a:t>
            </a:r>
            <a:r>
              <a:rPr lang="en-US" dirty="0"/>
              <a:t>u</a:t>
            </a:r>
            <a:r>
              <a:rPr lang="et-EE" dirty="0" err="1"/>
              <a:t>tub</a:t>
            </a:r>
            <a:r>
              <a:rPr lang="et-EE" dirty="0"/>
              <a:t>, et </a:t>
            </a:r>
            <a:r>
              <a:rPr lang="en-US" dirty="0"/>
              <a:t>"</a:t>
            </a:r>
            <a:r>
              <a:rPr lang="en-US" dirty="0" err="1"/>
              <a:t>alasti</a:t>
            </a:r>
            <a:r>
              <a:rPr lang="en-US" dirty="0"/>
              <a:t>" Maa </a:t>
            </a:r>
            <a:r>
              <a:rPr lang="en-US" dirty="0" err="1"/>
              <a:t>oleks</a:t>
            </a:r>
            <a:r>
              <a:rPr lang="en-US" dirty="0"/>
              <a:t> </a:t>
            </a:r>
            <a:r>
              <a:rPr lang="en-US" dirty="0" err="1"/>
              <a:t>liiga</a:t>
            </a:r>
            <a:r>
              <a:rPr lang="en-US" dirty="0"/>
              <a:t> </a:t>
            </a:r>
            <a:r>
              <a:rPr lang="en-US" dirty="0" err="1"/>
              <a:t>külm</a:t>
            </a:r>
            <a:r>
              <a:rPr lang="en-US" dirty="0"/>
              <a:t>, et </a:t>
            </a:r>
            <a:r>
              <a:rPr lang="en-US" dirty="0" err="1"/>
              <a:t>säilitada</a:t>
            </a:r>
            <a:r>
              <a:rPr lang="en-US" dirty="0"/>
              <a:t> </a:t>
            </a:r>
            <a:r>
              <a:rPr lang="en-US" dirty="0" err="1"/>
              <a:t>elu</a:t>
            </a:r>
            <a:r>
              <a:rPr lang="en-US" dirty="0"/>
              <a:t>. </a:t>
            </a:r>
            <a:endParaRPr lang="et-EE" dirty="0"/>
          </a:p>
          <a:p>
            <a:r>
              <a:rPr lang="et-EE" dirty="0"/>
              <a:t>2. mudelis lisame</a:t>
            </a:r>
            <a:r>
              <a:rPr lang="en-US" dirty="0"/>
              <a:t> </a:t>
            </a:r>
            <a:r>
              <a:rPr lang="en-US" dirty="0" err="1"/>
              <a:t>atmosfäär</a:t>
            </a:r>
            <a:r>
              <a:rPr lang="et-EE" dirty="0"/>
              <a:t>i, mis</a:t>
            </a:r>
            <a:r>
              <a:rPr lang="en-US" dirty="0"/>
              <a:t> "</a:t>
            </a:r>
            <a:r>
              <a:rPr lang="en-US" dirty="0" err="1"/>
              <a:t>katab</a:t>
            </a:r>
            <a:r>
              <a:rPr lang="en-US" dirty="0"/>
              <a:t>" Maa ja </a:t>
            </a:r>
            <a:r>
              <a:rPr lang="en-US" dirty="0" err="1"/>
              <a:t>hoiab</a:t>
            </a:r>
            <a:r>
              <a:rPr lang="en-US" dirty="0"/>
              <a:t> </a:t>
            </a:r>
            <a:r>
              <a:rPr lang="en-US" dirty="0" err="1"/>
              <a:t>meid</a:t>
            </a:r>
            <a:r>
              <a:rPr lang="en-US" dirty="0"/>
              <a:t> </a:t>
            </a:r>
            <a:r>
              <a:rPr lang="en-US" dirty="0" err="1"/>
              <a:t>soojas</a:t>
            </a:r>
            <a:r>
              <a:rPr lang="en-US" dirty="0"/>
              <a:t>. See on </a:t>
            </a:r>
            <a:r>
              <a:rPr lang="en-US" dirty="0" err="1"/>
              <a:t>kuulus</a:t>
            </a:r>
            <a:r>
              <a:rPr lang="en-US" dirty="0"/>
              <a:t> </a:t>
            </a:r>
            <a:r>
              <a:rPr lang="en-US" dirty="0" err="1"/>
              <a:t>kasvuhooneefekt</a:t>
            </a:r>
            <a:r>
              <a:rPr lang="et-EE" dirty="0"/>
              <a:t>.</a:t>
            </a:r>
            <a:r>
              <a:rPr lang="en-US" dirty="0"/>
              <a:t> </a:t>
            </a:r>
            <a:endParaRPr lang="et-EE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435498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4"/>
          <p:cNvSpPr txBox="1">
            <a:spLocks noGrp="1"/>
          </p:cNvSpPr>
          <p:nvPr>
            <p:ph type="title"/>
          </p:nvPr>
        </p:nvSpPr>
        <p:spPr>
          <a:xfrm>
            <a:off x="628650" y="280577"/>
            <a:ext cx="7886700" cy="633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</a:pPr>
            <a:r>
              <a:rPr lang="en-US" b="1" dirty="0" err="1"/>
              <a:t>Kiirgusenergia</a:t>
            </a:r>
            <a:endParaRPr b="1" dirty="0"/>
          </a:p>
        </p:txBody>
      </p:sp>
      <p:sp>
        <p:nvSpPr>
          <p:cNvPr id="247" name="Google Shape;247;p14"/>
          <p:cNvSpPr txBox="1">
            <a:spLocks noGrp="1"/>
          </p:cNvSpPr>
          <p:nvPr>
            <p:ph type="body" idx="1"/>
          </p:nvPr>
        </p:nvSpPr>
        <p:spPr>
          <a:xfrm>
            <a:off x="416311" y="914400"/>
            <a:ext cx="5827013" cy="3605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50800" indent="0">
              <a:buNone/>
            </a:pPr>
            <a:r>
              <a:rPr lang="en-US" dirty="0"/>
              <a:t>Praegune </a:t>
            </a:r>
            <a:r>
              <a:rPr lang="en-US" dirty="0" err="1"/>
              <a:t>keskmine</a:t>
            </a:r>
            <a:r>
              <a:rPr lang="en-US" dirty="0"/>
              <a:t> </a:t>
            </a:r>
            <a:r>
              <a:rPr lang="et-EE" dirty="0"/>
              <a:t>Maa </a:t>
            </a:r>
            <a:r>
              <a:rPr lang="en-US" dirty="0" err="1"/>
              <a:t>pinnatemperatuur</a:t>
            </a:r>
            <a:r>
              <a:rPr lang="en-US" dirty="0"/>
              <a:t> on </a:t>
            </a:r>
            <a:r>
              <a:rPr lang="et-EE" dirty="0"/>
              <a:t>ca</a:t>
            </a:r>
            <a:r>
              <a:rPr lang="en-US" dirty="0"/>
              <a:t> 288 K (15 °C), mis on </a:t>
            </a:r>
            <a:r>
              <a:rPr lang="en-US" dirty="0" err="1"/>
              <a:t>kaugel</a:t>
            </a:r>
            <a:r>
              <a:rPr lang="en-US" dirty="0"/>
              <a:t> </a:t>
            </a:r>
            <a:r>
              <a:rPr lang="en-US" dirty="0" err="1"/>
              <a:t>kosmose</a:t>
            </a:r>
            <a:r>
              <a:rPr lang="en-US" dirty="0"/>
              <a:t> </a:t>
            </a:r>
            <a:r>
              <a:rPr lang="en-US" dirty="0" err="1"/>
              <a:t>temperatuurist</a:t>
            </a:r>
            <a:r>
              <a:rPr lang="en-US" dirty="0"/>
              <a:t>, mis on </a:t>
            </a:r>
            <a:r>
              <a:rPr lang="et-EE" dirty="0"/>
              <a:t>ca</a:t>
            </a:r>
            <a:r>
              <a:rPr lang="en-US" dirty="0"/>
              <a:t> </a:t>
            </a:r>
            <a:r>
              <a:rPr lang="et-EE" dirty="0"/>
              <a:t>2</a:t>
            </a:r>
            <a:r>
              <a:rPr lang="en-US" dirty="0"/>
              <a:t>K (-271 °C)! </a:t>
            </a:r>
            <a:r>
              <a:rPr lang="en-US" dirty="0" err="1"/>
              <a:t>Mõned</a:t>
            </a:r>
            <a:r>
              <a:rPr lang="en-US" dirty="0"/>
              <a:t> </a:t>
            </a:r>
            <a:r>
              <a:rPr lang="en-US" dirty="0" err="1"/>
              <a:t>astronoomid</a:t>
            </a:r>
            <a:r>
              <a:rPr lang="en-US" dirty="0"/>
              <a:t> </a:t>
            </a:r>
            <a:r>
              <a:rPr lang="en-US" dirty="0" err="1"/>
              <a:t>räägivad</a:t>
            </a:r>
            <a:r>
              <a:rPr lang="en-US" dirty="0"/>
              <a:t> </a:t>
            </a:r>
            <a:r>
              <a:rPr lang="en-US" dirty="0" err="1"/>
              <a:t>planeedi</a:t>
            </a:r>
            <a:r>
              <a:rPr lang="en-US" dirty="0"/>
              <a:t> "</a:t>
            </a:r>
            <a:r>
              <a:rPr lang="en-US" dirty="0" err="1"/>
              <a:t>Kuldhabeme</a:t>
            </a:r>
            <a:r>
              <a:rPr lang="en-US" dirty="0"/>
              <a:t> </a:t>
            </a:r>
            <a:r>
              <a:rPr lang="en-US" dirty="0" err="1"/>
              <a:t>tsoonist</a:t>
            </a:r>
            <a:r>
              <a:rPr lang="en-US" dirty="0"/>
              <a:t>"—</a:t>
            </a:r>
            <a:r>
              <a:rPr lang="en-US" dirty="0" err="1"/>
              <a:t>piisavalt</a:t>
            </a:r>
            <a:r>
              <a:rPr lang="en-US" dirty="0"/>
              <a:t> </a:t>
            </a:r>
            <a:r>
              <a:rPr lang="en-US" dirty="0" err="1"/>
              <a:t>soe</a:t>
            </a:r>
            <a:r>
              <a:rPr lang="en-US" dirty="0"/>
              <a:t>, et </a:t>
            </a:r>
            <a:r>
              <a:rPr lang="en-US" dirty="0" err="1"/>
              <a:t>vesi</a:t>
            </a:r>
            <a:r>
              <a:rPr lang="en-US" dirty="0"/>
              <a:t> </a:t>
            </a:r>
            <a:r>
              <a:rPr lang="en-US" dirty="0" err="1"/>
              <a:t>ei</a:t>
            </a:r>
            <a:r>
              <a:rPr lang="en-US" dirty="0"/>
              <a:t> </a:t>
            </a:r>
            <a:r>
              <a:rPr lang="en-US" dirty="0" err="1"/>
              <a:t>külmuks</a:t>
            </a:r>
            <a:r>
              <a:rPr lang="en-US" dirty="0"/>
              <a:t> </a:t>
            </a:r>
            <a:r>
              <a:rPr lang="en-US" dirty="0" err="1"/>
              <a:t>jääks</a:t>
            </a:r>
            <a:r>
              <a:rPr lang="en-US" dirty="0"/>
              <a:t>, ja </a:t>
            </a:r>
            <a:r>
              <a:rPr lang="en-US" dirty="0" err="1"/>
              <a:t>piisavalt</a:t>
            </a:r>
            <a:r>
              <a:rPr lang="en-US" dirty="0"/>
              <a:t> </a:t>
            </a:r>
            <a:r>
              <a:rPr lang="en-US" dirty="0" err="1"/>
              <a:t>jahe</a:t>
            </a:r>
            <a:r>
              <a:rPr lang="en-US" dirty="0"/>
              <a:t>, et </a:t>
            </a:r>
            <a:r>
              <a:rPr lang="en-US" dirty="0" err="1"/>
              <a:t>vesi</a:t>
            </a:r>
            <a:r>
              <a:rPr lang="en-US" dirty="0"/>
              <a:t> </a:t>
            </a:r>
            <a:r>
              <a:rPr lang="en-US" dirty="0" err="1"/>
              <a:t>ei</a:t>
            </a:r>
            <a:r>
              <a:rPr lang="en-US" dirty="0"/>
              <a:t> </a:t>
            </a:r>
            <a:r>
              <a:rPr lang="en-US" dirty="0" err="1"/>
              <a:t>aurustuks</a:t>
            </a:r>
            <a:r>
              <a:rPr lang="en-US" dirty="0"/>
              <a:t>. </a:t>
            </a:r>
            <a:r>
              <a:rPr lang="en-US" dirty="0" err="1"/>
              <a:t>Ainult</a:t>
            </a:r>
            <a:r>
              <a:rPr lang="en-US" dirty="0"/>
              <a:t> </a:t>
            </a:r>
            <a:r>
              <a:rPr lang="en-US" dirty="0" err="1"/>
              <a:t>selles</a:t>
            </a:r>
            <a:r>
              <a:rPr lang="en-US" dirty="0"/>
              <a:t> </a:t>
            </a:r>
            <a:r>
              <a:rPr lang="en-US" dirty="0" err="1"/>
              <a:t>kitsas</a:t>
            </a:r>
            <a:r>
              <a:rPr lang="en-US" dirty="0"/>
              <a:t> </a:t>
            </a:r>
            <a:r>
              <a:rPr lang="en-US" dirty="0" err="1"/>
              <a:t>vahemikus</a:t>
            </a:r>
            <a:r>
              <a:rPr lang="en-US" dirty="0"/>
              <a:t> </a:t>
            </a:r>
            <a:r>
              <a:rPr lang="en-US" dirty="0" err="1"/>
              <a:t>võib</a:t>
            </a:r>
            <a:r>
              <a:rPr lang="en-US" dirty="0"/>
              <a:t> </a:t>
            </a:r>
            <a:r>
              <a:rPr lang="en-US" dirty="0" err="1"/>
              <a:t>eksisteerida</a:t>
            </a:r>
            <a:r>
              <a:rPr lang="en-US" dirty="0"/>
              <a:t> </a:t>
            </a:r>
            <a:r>
              <a:rPr lang="en-US" dirty="0" err="1"/>
              <a:t>elu</a:t>
            </a:r>
            <a:r>
              <a:rPr lang="en-US" dirty="0"/>
              <a:t>. Mis </a:t>
            </a:r>
            <a:r>
              <a:rPr lang="en-US" dirty="0" err="1"/>
              <a:t>hoiab</a:t>
            </a:r>
            <a:r>
              <a:rPr lang="en-US" dirty="0"/>
              <a:t> </a:t>
            </a:r>
            <a:r>
              <a:rPr lang="en-US" dirty="0" err="1"/>
              <a:t>planeeti</a:t>
            </a:r>
            <a:r>
              <a:rPr lang="en-US" dirty="0"/>
              <a:t> Maa </a:t>
            </a:r>
            <a:r>
              <a:rPr lang="en-US" dirty="0" err="1"/>
              <a:t>Kuldhabeme</a:t>
            </a:r>
            <a:r>
              <a:rPr lang="en-US" dirty="0"/>
              <a:t> </a:t>
            </a:r>
            <a:r>
              <a:rPr lang="en-US" dirty="0" err="1"/>
              <a:t>tsoonis</a:t>
            </a:r>
            <a:r>
              <a:rPr lang="en-US" dirty="0"/>
              <a:t>?</a:t>
            </a:r>
          </a:p>
        </p:txBody>
      </p:sp>
      <p:pic>
        <p:nvPicPr>
          <p:cNvPr id="4" name="Picture 2" descr="Solar radiation provides light and heat for the Earth and energy for  photosynthesis. Earth and sun. Global warming. Earth, planet atmosphere.  Educational poster, scientific infographic Векторный объект Stock | Adobe  Stock">
            <a:extLst>
              <a:ext uri="{FF2B5EF4-FFF2-40B4-BE49-F238E27FC236}">
                <a16:creationId xmlns:a16="http://schemas.microsoft.com/office/drawing/2014/main" id="{AECEB01A-E5EC-4AFC-847F-725B2C32FD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324" y="842708"/>
            <a:ext cx="2609384" cy="194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9588503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4"/>
          <p:cNvSpPr txBox="1">
            <a:spLocks noGrp="1"/>
          </p:cNvSpPr>
          <p:nvPr>
            <p:ph type="title"/>
          </p:nvPr>
        </p:nvSpPr>
        <p:spPr>
          <a:xfrm>
            <a:off x="628650" y="280577"/>
            <a:ext cx="7886700" cy="633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</a:pPr>
            <a:r>
              <a:rPr lang="en-US" b="1" dirty="0" err="1"/>
              <a:t>Kiirgusenergia</a:t>
            </a:r>
            <a:endParaRPr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7" name="Google Shape;247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416311" y="914400"/>
                <a:ext cx="5827013" cy="360513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 fontScale="92500" lnSpcReduction="20000"/>
              </a:bodyPr>
              <a:lstStyle/>
              <a:p>
                <a:pPr marL="50800" indent="0">
                  <a:buNone/>
                </a:pPr>
                <a:r>
                  <a:rPr lang="en-US" dirty="0"/>
                  <a:t>Vastus on </a:t>
                </a:r>
                <a:r>
                  <a:rPr lang="en-US" dirty="0" err="1"/>
                  <a:t>soojus</a:t>
                </a:r>
                <a:r>
                  <a:rPr lang="en-US" dirty="0"/>
                  <a:t> </a:t>
                </a:r>
                <a:r>
                  <a:rPr lang="en-US" dirty="0" err="1"/>
                  <a:t>Päikeselt</a:t>
                </a:r>
                <a:r>
                  <a:rPr lang="en-US" dirty="0"/>
                  <a:t>. </a:t>
                </a:r>
                <a:r>
                  <a:rPr lang="et-EE" dirty="0"/>
                  <a:t>Olemas </a:t>
                </a:r>
                <a:r>
                  <a:rPr lang="en-US" dirty="0" err="1"/>
                  <a:t>kolm</a:t>
                </a:r>
                <a:r>
                  <a:rPr lang="en-US" dirty="0"/>
                  <a:t> </a:t>
                </a:r>
                <a:r>
                  <a:rPr lang="en-US" dirty="0" err="1"/>
                  <a:t>viisi</a:t>
                </a:r>
                <a:r>
                  <a:rPr lang="en-US" dirty="0"/>
                  <a:t>, </a:t>
                </a:r>
                <a:r>
                  <a:rPr lang="en-US" dirty="0" err="1"/>
                  <a:t>kuidas</a:t>
                </a:r>
                <a:r>
                  <a:rPr lang="en-US" dirty="0"/>
                  <a:t> </a:t>
                </a:r>
                <a:r>
                  <a:rPr lang="en-US" dirty="0" err="1"/>
                  <a:t>soojus</a:t>
                </a:r>
                <a:r>
                  <a:rPr lang="en-US" dirty="0"/>
                  <a:t> </a:t>
                </a:r>
                <a:r>
                  <a:rPr lang="en-US" dirty="0" err="1"/>
                  <a:t>võib</a:t>
                </a:r>
                <a:r>
                  <a:rPr lang="en-US" dirty="0"/>
                  <a:t> </a:t>
                </a:r>
                <a:r>
                  <a:rPr lang="en-US" dirty="0" err="1"/>
                  <a:t>kanduda</a:t>
                </a:r>
                <a:r>
                  <a:rPr lang="en-US" dirty="0"/>
                  <a:t> </a:t>
                </a:r>
                <a:r>
                  <a:rPr lang="en-US" dirty="0" err="1"/>
                  <a:t>ühest</a:t>
                </a:r>
                <a:r>
                  <a:rPr lang="en-US" dirty="0"/>
                  <a:t> </a:t>
                </a:r>
                <a:r>
                  <a:rPr lang="en-US" dirty="0" err="1"/>
                  <a:t>objektist</a:t>
                </a:r>
                <a:r>
                  <a:rPr lang="en-US" dirty="0"/>
                  <a:t> </a:t>
                </a:r>
                <a:r>
                  <a:rPr lang="en-US" dirty="0" err="1"/>
                  <a:t>teise</a:t>
                </a:r>
                <a:r>
                  <a:rPr lang="en-US" dirty="0"/>
                  <a:t>: </a:t>
                </a:r>
                <a:r>
                  <a:rPr lang="en-US" dirty="0" err="1"/>
                  <a:t>soojusjuhtivus</a:t>
                </a:r>
                <a:r>
                  <a:rPr lang="en-US" dirty="0"/>
                  <a:t>, </a:t>
                </a:r>
                <a:r>
                  <a:rPr lang="en-US" dirty="0" err="1"/>
                  <a:t>konvektsioon</a:t>
                </a:r>
                <a:r>
                  <a:rPr lang="en-US" dirty="0"/>
                  <a:t> ja </a:t>
                </a:r>
                <a:r>
                  <a:rPr lang="en-US" dirty="0" err="1"/>
                  <a:t>kiirgus</a:t>
                </a:r>
                <a:r>
                  <a:rPr lang="en-US" dirty="0"/>
                  <a:t>. </a:t>
                </a:r>
                <a:r>
                  <a:rPr lang="en-US" dirty="0" err="1"/>
                  <a:t>Neist</a:t>
                </a:r>
                <a:r>
                  <a:rPr lang="en-US" dirty="0"/>
                  <a:t> </a:t>
                </a:r>
                <a:r>
                  <a:rPr lang="en-US" dirty="0" err="1"/>
                  <a:t>ainult</a:t>
                </a:r>
                <a:r>
                  <a:rPr lang="en-US" dirty="0"/>
                  <a:t> </a:t>
                </a:r>
                <a:r>
                  <a:rPr lang="en-US" dirty="0" err="1"/>
                  <a:t>kiirgus</a:t>
                </a:r>
                <a:r>
                  <a:rPr lang="en-US" dirty="0"/>
                  <a:t> </a:t>
                </a:r>
                <a:r>
                  <a:rPr lang="en-US" dirty="0" err="1"/>
                  <a:t>suudab</a:t>
                </a:r>
                <a:r>
                  <a:rPr lang="en-US" dirty="0"/>
                  <a:t> </a:t>
                </a:r>
                <a:r>
                  <a:rPr lang="en-US" dirty="0" err="1"/>
                  <a:t>edastada</a:t>
                </a:r>
                <a:r>
                  <a:rPr lang="en-US" dirty="0"/>
                  <a:t> </a:t>
                </a:r>
                <a:r>
                  <a:rPr lang="en-US" dirty="0" err="1"/>
                  <a:t>energiat</a:t>
                </a:r>
                <a:r>
                  <a:rPr lang="en-US" dirty="0"/>
                  <a:t> </a:t>
                </a:r>
                <a:r>
                  <a:rPr lang="en-US" dirty="0" err="1"/>
                  <a:t>läbi</a:t>
                </a:r>
                <a:r>
                  <a:rPr lang="en-US" dirty="0"/>
                  <a:t> </a:t>
                </a:r>
                <a:r>
                  <a:rPr lang="en-US" dirty="0" err="1"/>
                  <a:t>kosmose</a:t>
                </a:r>
                <a:r>
                  <a:rPr lang="en-US" dirty="0"/>
                  <a:t> </a:t>
                </a:r>
                <a:r>
                  <a:rPr lang="en-US" dirty="0" err="1"/>
                  <a:t>vaakumi</a:t>
                </a:r>
                <a:r>
                  <a:rPr lang="en-US" dirty="0"/>
                  <a:t>. </a:t>
                </a:r>
                <a:r>
                  <a:rPr lang="en-US" dirty="0" err="1"/>
                  <a:t>Kiirgus</a:t>
                </a:r>
                <a:r>
                  <a:rPr lang="en-US" dirty="0"/>
                  <a:t> (</a:t>
                </a:r>
                <a:r>
                  <a:rPr lang="en-US" dirty="0" err="1"/>
                  <a:t>täpsemalt</a:t>
                </a:r>
                <a:r>
                  <a:rPr lang="en-US" dirty="0"/>
                  <a:t> </a:t>
                </a:r>
                <a:r>
                  <a:rPr lang="en-US" dirty="0" err="1"/>
                  <a:t>elektromagnetkiirgus</a:t>
                </a:r>
                <a:r>
                  <a:rPr lang="en-US" dirty="0"/>
                  <a:t>) on </a:t>
                </a:r>
                <a:r>
                  <a:rPr lang="en-US" dirty="0" err="1"/>
                  <a:t>elektri</a:t>
                </a:r>
                <a:r>
                  <a:rPr lang="en-US" dirty="0"/>
                  <a:t>- ja </a:t>
                </a:r>
                <a:r>
                  <a:rPr lang="en-US" dirty="0" err="1"/>
                  <a:t>magnetväljade</a:t>
                </a:r>
                <a:r>
                  <a:rPr lang="en-US" dirty="0"/>
                  <a:t> </a:t>
                </a:r>
                <a:r>
                  <a:rPr lang="en-US" dirty="0" err="1"/>
                  <a:t>iseseisev</a:t>
                </a:r>
                <a:r>
                  <a:rPr lang="en-US" dirty="0"/>
                  <a:t> </a:t>
                </a:r>
                <a:r>
                  <a:rPr lang="en-US" dirty="0" err="1"/>
                  <a:t>võnkumine</a:t>
                </a:r>
                <a:r>
                  <a:rPr lang="en-US" dirty="0"/>
                  <a:t> </a:t>
                </a:r>
                <a:r>
                  <a:rPr lang="en-US" dirty="0" err="1"/>
                  <a:t>ruumis</a:t>
                </a:r>
                <a:r>
                  <a:rPr lang="en-US" dirty="0"/>
                  <a:t>: see </a:t>
                </a:r>
                <a:r>
                  <a:rPr lang="en-US" dirty="0" err="1"/>
                  <a:t>liigub</a:t>
                </a:r>
                <a:r>
                  <a:rPr lang="en-US" dirty="0"/>
                  <a:t> </a:t>
                </a:r>
                <a:r>
                  <a:rPr lang="en-US" dirty="0" err="1"/>
                  <a:t>suurel</a:t>
                </a:r>
                <a:r>
                  <a:rPr lang="en-US" dirty="0"/>
                  <a:t> </a:t>
                </a:r>
                <a:r>
                  <a:rPr lang="en-US" dirty="0" err="1"/>
                  <a:t>kiirusel</a:t>
                </a:r>
                <a:r>
                  <a:rPr lang="en-US" dirty="0"/>
                  <a:t> (</a:t>
                </a:r>
                <a:r>
                  <a:rPr lang="en-US" dirty="0" err="1"/>
                  <a:t>umbes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m/s) ja </a:t>
                </a:r>
                <a:r>
                  <a:rPr lang="en-US" dirty="0" err="1"/>
                  <a:t>suudab</a:t>
                </a:r>
                <a:r>
                  <a:rPr lang="en-US" dirty="0"/>
                  <a:t> </a:t>
                </a:r>
                <a:r>
                  <a:rPr lang="en-US" dirty="0" err="1"/>
                  <a:t>edastada</a:t>
                </a:r>
                <a:r>
                  <a:rPr lang="en-US" dirty="0"/>
                  <a:t> </a:t>
                </a:r>
                <a:r>
                  <a:rPr lang="en-US" dirty="0" err="1"/>
                  <a:t>energiat</a:t>
                </a:r>
                <a:r>
                  <a:rPr lang="en-US" dirty="0"/>
                  <a:t> </a:t>
                </a:r>
                <a:r>
                  <a:rPr lang="en-US" dirty="0" err="1"/>
                  <a:t>ühest</a:t>
                </a:r>
                <a:r>
                  <a:rPr lang="en-US" dirty="0"/>
                  <a:t> </a:t>
                </a:r>
                <a:r>
                  <a:rPr lang="en-US" dirty="0" err="1"/>
                  <a:t>kohast</a:t>
                </a:r>
                <a:r>
                  <a:rPr lang="en-US" dirty="0"/>
                  <a:t> </a:t>
                </a:r>
                <a:r>
                  <a:rPr lang="en-US" dirty="0" err="1"/>
                  <a:t>teise</a:t>
                </a:r>
                <a:r>
                  <a:rPr lang="en-US" dirty="0"/>
                  <a:t>, </a:t>
                </a:r>
                <a:r>
                  <a:rPr lang="en-US" dirty="0" err="1"/>
                  <a:t>isegi</a:t>
                </a:r>
                <a:r>
                  <a:rPr lang="en-US" dirty="0"/>
                  <a:t> </a:t>
                </a:r>
                <a:r>
                  <a:rPr lang="en-US" dirty="0" err="1"/>
                  <a:t>läbi</a:t>
                </a:r>
                <a:r>
                  <a:rPr lang="en-US" dirty="0"/>
                  <a:t> </a:t>
                </a:r>
                <a:r>
                  <a:rPr lang="en-US" dirty="0" err="1"/>
                  <a:t>vaakumi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247" name="Google Shape;247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16311" y="914400"/>
                <a:ext cx="5827013" cy="3605134"/>
              </a:xfrm>
              <a:prstGeom prst="rect">
                <a:avLst/>
              </a:prstGeom>
              <a:blipFill>
                <a:blip r:embed="rId3"/>
                <a:stretch>
                  <a:fillRect l="-1046" t="-33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Solar radiation provides light and heat for the Earth and energy for  photosynthesis. Earth and sun. Global warming. Earth, planet atmosphere.  Educational poster, scientific infographic Векторный объект Stock | Adobe  Stock">
            <a:extLst>
              <a:ext uri="{FF2B5EF4-FFF2-40B4-BE49-F238E27FC236}">
                <a16:creationId xmlns:a16="http://schemas.microsoft.com/office/drawing/2014/main" id="{AECEB01A-E5EC-4AFC-847F-725B2C32FD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324" y="842708"/>
            <a:ext cx="2609384" cy="194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4562620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4"/>
          <p:cNvSpPr txBox="1">
            <a:spLocks noGrp="1"/>
          </p:cNvSpPr>
          <p:nvPr>
            <p:ph type="title"/>
          </p:nvPr>
        </p:nvSpPr>
        <p:spPr>
          <a:xfrm>
            <a:off x="628650" y="362353"/>
            <a:ext cx="7886700" cy="633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</a:pPr>
            <a:r>
              <a:rPr lang="en-US" b="1" dirty="0" err="1"/>
              <a:t>Kiirgusenergia</a:t>
            </a:r>
            <a:endParaRPr b="1" dirty="0"/>
          </a:p>
        </p:txBody>
      </p:sp>
      <p:sp>
        <p:nvSpPr>
          <p:cNvPr id="247" name="Google Shape;247;p14"/>
          <p:cNvSpPr txBox="1">
            <a:spLocks noGrp="1"/>
          </p:cNvSpPr>
          <p:nvPr>
            <p:ph type="body" idx="1"/>
          </p:nvPr>
        </p:nvSpPr>
        <p:spPr>
          <a:xfrm>
            <a:off x="394010" y="892098"/>
            <a:ext cx="8121340" cy="3531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en-US" sz="2400" dirty="0" err="1"/>
              <a:t>Kasutame</a:t>
            </a:r>
            <a:r>
              <a:rPr lang="en-US" sz="2400" dirty="0"/>
              <a:t> </a:t>
            </a:r>
            <a:r>
              <a:rPr lang="en-US" sz="2400" b="1" dirty="0"/>
              <a:t>Stefani </a:t>
            </a:r>
            <a:r>
              <a:rPr lang="en-US" sz="2400" b="1" dirty="0" err="1"/>
              <a:t>seaduse</a:t>
            </a:r>
            <a:r>
              <a:rPr lang="en-US" sz="2400" b="1" dirty="0"/>
              <a:t>,</a:t>
            </a:r>
            <a:r>
              <a:rPr lang="en-US" sz="2400" dirty="0"/>
              <a:t> mis </a:t>
            </a:r>
            <a:r>
              <a:rPr lang="en-US" sz="2400" dirty="0" err="1"/>
              <a:t>kirjeldab</a:t>
            </a:r>
            <a:r>
              <a:rPr lang="en-US" sz="2400" dirty="0"/>
              <a:t> "</a:t>
            </a:r>
            <a:r>
              <a:rPr lang="en-US" sz="2400" dirty="0" err="1"/>
              <a:t>idealiseeritud</a:t>
            </a:r>
            <a:r>
              <a:rPr lang="en-US" sz="2400" dirty="0"/>
              <a:t>" </a:t>
            </a:r>
            <a:r>
              <a:rPr lang="en-US" sz="2400" dirty="0" err="1"/>
              <a:t>füüsilise</a:t>
            </a:r>
            <a:r>
              <a:rPr lang="en-US" sz="2400" dirty="0"/>
              <a:t> </a:t>
            </a:r>
            <a:r>
              <a:rPr lang="en-US" sz="2400" dirty="0" err="1"/>
              <a:t>objekti</a:t>
            </a:r>
            <a:r>
              <a:rPr lang="en-US" sz="2400" dirty="0"/>
              <a:t> </a:t>
            </a:r>
            <a:r>
              <a:rPr lang="et-EE" sz="2400" dirty="0"/>
              <a:t>(</a:t>
            </a:r>
            <a:r>
              <a:rPr lang="en-US" sz="2400" dirty="0" err="1"/>
              <a:t>teoreetiline</a:t>
            </a:r>
            <a:r>
              <a:rPr lang="en-US" sz="2400" dirty="0"/>
              <a:t> </a:t>
            </a:r>
            <a:r>
              <a:rPr lang="en-US" sz="2400" dirty="0" err="1"/>
              <a:t>objekt</a:t>
            </a:r>
            <a:r>
              <a:rPr lang="en-US" sz="2400" dirty="0"/>
              <a:t>, mis </a:t>
            </a:r>
            <a:r>
              <a:rPr lang="en-US" sz="2400" dirty="0" err="1"/>
              <a:t>neelab</a:t>
            </a:r>
            <a:r>
              <a:rPr lang="en-US" sz="2400" dirty="0"/>
              <a:t> </a:t>
            </a:r>
            <a:r>
              <a:rPr lang="en-US" sz="2400" dirty="0" err="1"/>
              <a:t>kogu</a:t>
            </a:r>
            <a:r>
              <a:rPr lang="en-US" sz="2400" dirty="0"/>
              <a:t> </a:t>
            </a:r>
            <a:r>
              <a:rPr lang="en-US" sz="2400" dirty="0" err="1"/>
              <a:t>sellele</a:t>
            </a:r>
            <a:r>
              <a:rPr lang="en-US" sz="2400" dirty="0"/>
              <a:t> </a:t>
            </a:r>
            <a:r>
              <a:rPr lang="en-US" sz="2400" dirty="0" err="1"/>
              <a:t>langeva</a:t>
            </a:r>
            <a:r>
              <a:rPr lang="en-US" sz="2400" dirty="0"/>
              <a:t> </a:t>
            </a:r>
            <a:r>
              <a:rPr lang="en-US" sz="2400" dirty="0" err="1"/>
              <a:t>elektromagnetilise</a:t>
            </a:r>
            <a:r>
              <a:rPr lang="en-US" sz="2400" dirty="0"/>
              <a:t> </a:t>
            </a:r>
            <a:r>
              <a:rPr lang="en-US" sz="2400" dirty="0" err="1"/>
              <a:t>kiirguse</a:t>
            </a:r>
            <a:r>
              <a:rPr lang="et-EE" sz="2400" dirty="0"/>
              <a:t>. </a:t>
            </a:r>
            <a:r>
              <a:rPr lang="en-US" sz="2400" dirty="0"/>
              <a:t>See </a:t>
            </a:r>
            <a:r>
              <a:rPr lang="en-US" sz="2400" dirty="0" err="1"/>
              <a:t>ei</a:t>
            </a:r>
            <a:r>
              <a:rPr lang="en-US" sz="2400" dirty="0"/>
              <a:t> </a:t>
            </a:r>
            <a:r>
              <a:rPr lang="en-US" sz="2400" dirty="0" err="1"/>
              <a:t>peegelda</a:t>
            </a:r>
            <a:r>
              <a:rPr lang="en-US" sz="2400" dirty="0"/>
              <a:t> </a:t>
            </a:r>
            <a:r>
              <a:rPr lang="en-US" sz="2400" dirty="0" err="1"/>
              <a:t>ega</a:t>
            </a:r>
            <a:r>
              <a:rPr lang="en-US" sz="2400" dirty="0"/>
              <a:t> lase </a:t>
            </a:r>
            <a:r>
              <a:rPr lang="en-US" sz="2400" dirty="0" err="1"/>
              <a:t>läbi</a:t>
            </a:r>
            <a:r>
              <a:rPr lang="en-US" sz="2400" dirty="0"/>
              <a:t> </a:t>
            </a:r>
            <a:r>
              <a:rPr lang="en-US" sz="2400" dirty="0" err="1"/>
              <a:t>kiirgust</a:t>
            </a:r>
            <a:r>
              <a:rPr lang="en-US" sz="2400" dirty="0"/>
              <a:t>, </a:t>
            </a:r>
            <a:r>
              <a:rPr lang="en-US" sz="2400" dirty="0" err="1"/>
              <a:t>vaid</a:t>
            </a:r>
            <a:r>
              <a:rPr lang="en-US" sz="2400" dirty="0"/>
              <a:t> </a:t>
            </a:r>
            <a:r>
              <a:rPr lang="en-US" sz="2400" dirty="0" err="1"/>
              <a:t>ainult</a:t>
            </a:r>
            <a:r>
              <a:rPr lang="en-US" sz="2400" dirty="0"/>
              <a:t> </a:t>
            </a:r>
            <a:r>
              <a:rPr lang="en-US" sz="2400" dirty="0" err="1"/>
              <a:t>neelab</a:t>
            </a:r>
            <a:r>
              <a:rPr lang="et-EE" sz="2400" dirty="0"/>
              <a:t>) </a:t>
            </a:r>
            <a:r>
              <a:rPr lang="en-US" sz="2400" dirty="0" err="1"/>
              <a:t>poolt</a:t>
            </a:r>
            <a:r>
              <a:rPr lang="en-US" sz="2400" dirty="0"/>
              <a:t> </a:t>
            </a:r>
            <a:r>
              <a:rPr lang="en-US" sz="2400" dirty="0" err="1"/>
              <a:t>erinevatel</a:t>
            </a:r>
            <a:r>
              <a:rPr lang="en-US" sz="2400" dirty="0"/>
              <a:t> </a:t>
            </a:r>
            <a:r>
              <a:rPr lang="en-US" sz="2400" dirty="0" err="1"/>
              <a:t>temperatuuridel</a:t>
            </a:r>
            <a:r>
              <a:rPr lang="en-US" sz="2400" dirty="0"/>
              <a:t> </a:t>
            </a:r>
            <a:r>
              <a:rPr lang="en-US" sz="2400" dirty="0" err="1"/>
              <a:t>kiiratava</a:t>
            </a:r>
            <a:r>
              <a:rPr lang="en-US" sz="2400" dirty="0"/>
              <a:t> </a:t>
            </a:r>
            <a:r>
              <a:rPr lang="en-US" sz="2400" dirty="0" err="1"/>
              <a:t>kiirguse</a:t>
            </a:r>
            <a:r>
              <a:rPr lang="en-US" sz="2400" dirty="0"/>
              <a:t> </a:t>
            </a:r>
            <a:r>
              <a:rPr lang="en-US" sz="2400" dirty="0" err="1"/>
              <a:t>kogust</a:t>
            </a:r>
            <a:r>
              <a:rPr lang="en-US" sz="2400" dirty="0"/>
              <a:t>.</a:t>
            </a:r>
            <a:endParaRPr lang="et-EE" sz="2400" dirty="0"/>
          </a:p>
          <a:p>
            <a:r>
              <a:rPr lang="et-EE" sz="2300" dirty="0"/>
              <a:t>     </a:t>
            </a:r>
          </a:p>
          <a:p>
            <a:endParaRPr lang="et-EE" sz="2300" dirty="0"/>
          </a:p>
          <a:p>
            <a:endParaRPr lang="et-EE" sz="2200" dirty="0"/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el 1">
                <a:extLst>
                  <a:ext uri="{FF2B5EF4-FFF2-40B4-BE49-F238E27FC236}">
                    <a16:creationId xmlns:a16="http://schemas.microsoft.com/office/drawing/2014/main" id="{47CAFC99-8D52-0772-F0B7-AC00B37B870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01752670"/>
                  </p:ext>
                </p:extLst>
              </p:nvPr>
            </p:nvGraphicFramePr>
            <p:xfrm>
              <a:off x="914400" y="2887094"/>
              <a:ext cx="7600950" cy="1460967"/>
            </p:xfrm>
            <a:graphic>
              <a:graphicData uri="http://schemas.openxmlformats.org/drawingml/2006/table">
                <a:tbl>
                  <a:tblPr firstRow="1" bandRow="1">
                    <a:tableStyleId>{638B1855-1B75-4FBE-930C-398BA8C253C6}</a:tableStyleId>
                  </a:tblPr>
                  <a:tblGrid>
                    <a:gridCol w="7600950">
                      <a:extLst>
                        <a:ext uri="{9D8B030D-6E8A-4147-A177-3AD203B41FA5}">
                          <a16:colId xmlns:a16="http://schemas.microsoft.com/office/drawing/2014/main" val="585504594"/>
                        </a:ext>
                      </a:extLst>
                    </a:gridCol>
                  </a:tblGrid>
                  <a:tr h="146096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t-EE" sz="2400" b="0" i="0" u="none" strike="noStrike" cap="none" dirty="0">
                              <a:solidFill>
                                <a:schemeClr val="dk1"/>
                              </a:solidFill>
                              <a:latin typeface="Times New Roman"/>
                              <a:ea typeface="Times New Roman"/>
                              <a:cs typeface="Times New Roman"/>
                              <a:sym typeface="Times New Roman"/>
                            </a:rPr>
                            <a:t>S</a:t>
                          </a:r>
                          <a:r>
                            <a:rPr lang="en-US" sz="2400" b="0" i="0" u="none" strike="noStrike" cap="none" dirty="0" err="1">
                              <a:solidFill>
                                <a:schemeClr val="dk1"/>
                              </a:solidFill>
                              <a:latin typeface="Times New Roman"/>
                              <a:ea typeface="Times New Roman"/>
                              <a:cs typeface="Times New Roman"/>
                              <a:sym typeface="Times New Roman"/>
                            </a:rPr>
                            <a:t>oojuskiirguse</a:t>
                          </a:r>
                          <a:r>
                            <a:rPr lang="en-US" sz="2400" b="0" i="0" u="none" strike="noStrike" cap="none" dirty="0">
                              <a:solidFill>
                                <a:schemeClr val="dk1"/>
                              </a:solidFill>
                              <a:latin typeface="Times New Roman"/>
                              <a:ea typeface="Times New Roman"/>
                              <a:cs typeface="Times New Roman"/>
                              <a:sym typeface="Times New Roman"/>
                            </a:rPr>
                            <a:t> </a:t>
                          </a:r>
                          <a:r>
                            <a:rPr lang="en-US" sz="2400" b="0" i="0" u="none" strike="noStrike" cap="none" dirty="0" err="1">
                              <a:solidFill>
                                <a:schemeClr val="dk1"/>
                              </a:solidFill>
                              <a:latin typeface="Times New Roman"/>
                              <a:ea typeface="Times New Roman"/>
                              <a:cs typeface="Times New Roman"/>
                              <a:sym typeface="Times New Roman"/>
                            </a:rPr>
                            <a:t>kogus</a:t>
                          </a:r>
                          <a:r>
                            <a:rPr lang="et-EE" sz="2400" b="0" i="0" u="none" strike="noStrike" cap="none" dirty="0">
                              <a:solidFill>
                                <a:schemeClr val="dk1"/>
                              </a:solidFill>
                              <a:latin typeface="Times New Roman"/>
                              <a:ea typeface="Times New Roman"/>
                              <a:cs typeface="Times New Roman"/>
                              <a:sym typeface="Times New Roman"/>
                            </a:rPr>
                            <a:t> </a:t>
                          </a:r>
                          <a:r>
                            <a:rPr lang="en-US" sz="2400" b="0" i="0" u="none" strike="noStrike" cap="none" dirty="0" err="1">
                              <a:solidFill>
                                <a:schemeClr val="dk1"/>
                              </a:solidFill>
                              <a:latin typeface="Times New Roman"/>
                              <a:ea typeface="Times New Roman"/>
                              <a:cs typeface="Times New Roman"/>
                              <a:sym typeface="Times New Roman"/>
                            </a:rPr>
                            <a:t>ruutmeetri</a:t>
                          </a:r>
                          <a:r>
                            <a:rPr lang="en-US" sz="2400" b="0" i="0" u="none" strike="noStrike" cap="none" dirty="0">
                              <a:solidFill>
                                <a:schemeClr val="dk1"/>
                              </a:solidFill>
                              <a:latin typeface="Times New Roman"/>
                              <a:ea typeface="Times New Roman"/>
                              <a:cs typeface="Times New Roman"/>
                              <a:sym typeface="Times New Roman"/>
                            </a:rPr>
                            <a:t> </a:t>
                          </a:r>
                          <a:r>
                            <a:rPr lang="en-US" sz="2400" b="0" i="0" u="none" strike="noStrike" cap="none" dirty="0" err="1">
                              <a:solidFill>
                                <a:schemeClr val="dk1"/>
                              </a:solidFill>
                              <a:latin typeface="Times New Roman"/>
                              <a:ea typeface="Times New Roman"/>
                              <a:cs typeface="Times New Roman"/>
                              <a:sym typeface="Times New Roman"/>
                            </a:rPr>
                            <a:t>kohta</a:t>
                          </a:r>
                          <a:r>
                            <a:rPr lang="en-US" sz="2400" b="0" i="0" u="none" strike="noStrike" cap="none" dirty="0">
                              <a:solidFill>
                                <a:schemeClr val="dk1"/>
                              </a:solidFill>
                              <a:latin typeface="Times New Roman"/>
                              <a:ea typeface="Times New Roman"/>
                              <a:cs typeface="Times New Roman"/>
                              <a:sym typeface="Times New Roman"/>
                            </a:rPr>
                            <a:t>, </a:t>
                          </a:r>
                          <a:r>
                            <a:rPr lang="en-US" sz="2400" b="0" i="0" u="none" strike="noStrike" cap="none" dirty="0" err="1">
                              <a:solidFill>
                                <a:schemeClr val="dk1"/>
                              </a:solidFill>
                              <a:latin typeface="Times New Roman"/>
                              <a:ea typeface="Times New Roman"/>
                              <a:cs typeface="Times New Roman"/>
                              <a:sym typeface="Times New Roman"/>
                            </a:rPr>
                            <a:t>mida</a:t>
                          </a:r>
                          <a:r>
                            <a:rPr lang="en-US" sz="2400" b="0" i="0" u="none" strike="noStrike" cap="none" dirty="0">
                              <a:solidFill>
                                <a:schemeClr val="dk1"/>
                              </a:solidFill>
                              <a:latin typeface="Times New Roman"/>
                              <a:ea typeface="Times New Roman"/>
                              <a:cs typeface="Times New Roman"/>
                              <a:sym typeface="Times New Roman"/>
                            </a:rPr>
                            <a:t> "</a:t>
                          </a:r>
                          <a:r>
                            <a:rPr lang="en-US" sz="2400" b="0" i="0" u="none" strike="noStrike" cap="none" dirty="0" err="1">
                              <a:solidFill>
                                <a:schemeClr val="dk1"/>
                              </a:solidFill>
                              <a:latin typeface="Times New Roman"/>
                              <a:ea typeface="Times New Roman"/>
                              <a:cs typeface="Times New Roman"/>
                              <a:sym typeface="Times New Roman"/>
                            </a:rPr>
                            <a:t>idealiseeritud</a:t>
                          </a:r>
                          <a:r>
                            <a:rPr lang="en-US" sz="2400" b="0" i="0" u="none" strike="noStrike" cap="none" dirty="0">
                              <a:solidFill>
                                <a:schemeClr val="dk1"/>
                              </a:solidFill>
                              <a:latin typeface="Times New Roman"/>
                              <a:ea typeface="Times New Roman"/>
                              <a:cs typeface="Times New Roman"/>
                              <a:sym typeface="Times New Roman"/>
                            </a:rPr>
                            <a:t>" </a:t>
                          </a:r>
                          <a:r>
                            <a:rPr lang="en-US" sz="2400" b="0" i="0" u="none" strike="noStrike" cap="none" dirty="0" err="1">
                              <a:solidFill>
                                <a:schemeClr val="dk1"/>
                              </a:solidFill>
                              <a:latin typeface="Times New Roman"/>
                              <a:ea typeface="Times New Roman"/>
                              <a:cs typeface="Times New Roman"/>
                              <a:sym typeface="Times New Roman"/>
                            </a:rPr>
                            <a:t>füüsiline</a:t>
                          </a:r>
                          <a:r>
                            <a:rPr lang="en-US" sz="2400" b="0" i="0" u="none" strike="noStrike" cap="none" dirty="0">
                              <a:solidFill>
                                <a:schemeClr val="dk1"/>
                              </a:solidFill>
                              <a:latin typeface="Times New Roman"/>
                              <a:ea typeface="Times New Roman"/>
                              <a:cs typeface="Times New Roman"/>
                              <a:sym typeface="Times New Roman"/>
                            </a:rPr>
                            <a:t> </a:t>
                          </a:r>
                          <a:r>
                            <a:rPr lang="en-US" sz="2400" b="0" i="0" u="none" strike="noStrike" cap="none" dirty="0" err="1">
                              <a:solidFill>
                                <a:schemeClr val="dk1"/>
                              </a:solidFill>
                              <a:latin typeface="Times New Roman"/>
                              <a:ea typeface="Times New Roman"/>
                              <a:cs typeface="Times New Roman"/>
                              <a:sym typeface="Times New Roman"/>
                            </a:rPr>
                            <a:t>objekt</a:t>
                          </a:r>
                          <a:r>
                            <a:rPr lang="en-US" sz="2400" b="0" i="0" u="none" strike="noStrike" cap="none" dirty="0">
                              <a:solidFill>
                                <a:schemeClr val="dk1"/>
                              </a:solidFill>
                              <a:latin typeface="Times New Roman"/>
                              <a:ea typeface="Times New Roman"/>
                              <a:cs typeface="Times New Roman"/>
                              <a:sym typeface="Times New Roman"/>
                            </a:rPr>
                            <a:t> </a:t>
                          </a:r>
                          <a:r>
                            <a:rPr lang="en-US" sz="2400" b="0" i="0" u="none" strike="noStrike" cap="none" dirty="0" err="1">
                              <a:solidFill>
                                <a:schemeClr val="dk1"/>
                              </a:solidFill>
                              <a:latin typeface="Times New Roman"/>
                              <a:ea typeface="Times New Roman"/>
                              <a:cs typeface="Times New Roman"/>
                              <a:sym typeface="Times New Roman"/>
                            </a:rPr>
                            <a:t>temperatuuril</a:t>
                          </a:r>
                          <a:r>
                            <a:rPr lang="en-US" sz="2400" b="0" i="0" u="none" strike="noStrike" cap="none" dirty="0">
                              <a:solidFill>
                                <a:schemeClr val="dk1"/>
                              </a:solidFill>
                              <a:latin typeface="Times New Roman"/>
                              <a:ea typeface="Times New Roman"/>
                              <a:cs typeface="Times New Roman"/>
                              <a:sym typeface="Times New Roman"/>
                            </a:rPr>
                            <a:t> </a:t>
                          </a:r>
                          <a:r>
                            <a:rPr lang="en-US" sz="2400" b="0" i="1" u="none" strike="noStrike" cap="none" dirty="0">
                              <a:solidFill>
                                <a:schemeClr val="dk1"/>
                              </a:solidFill>
                              <a:latin typeface="Times New Roman"/>
                              <a:ea typeface="Times New Roman"/>
                              <a:cs typeface="Times New Roman"/>
                              <a:sym typeface="Times New Roman"/>
                            </a:rPr>
                            <a:t>T</a:t>
                          </a:r>
                          <a:r>
                            <a:rPr lang="en-US" sz="2400" b="0" i="0" u="none" strike="noStrike" cap="none" dirty="0">
                              <a:solidFill>
                                <a:schemeClr val="dk1"/>
                              </a:solidFill>
                              <a:latin typeface="Times New Roman"/>
                              <a:ea typeface="Times New Roman"/>
                              <a:cs typeface="Times New Roman"/>
                              <a:sym typeface="Times New Roman"/>
                            </a:rPr>
                            <a:t> (K) </a:t>
                          </a:r>
                          <a:r>
                            <a:rPr lang="en-US" sz="2400" b="0" i="0" u="none" strike="noStrike" cap="none" dirty="0" err="1">
                              <a:solidFill>
                                <a:schemeClr val="dk1"/>
                              </a:solidFill>
                              <a:latin typeface="Times New Roman"/>
                              <a:ea typeface="Times New Roman"/>
                              <a:cs typeface="Times New Roman"/>
                              <a:sym typeface="Times New Roman"/>
                            </a:rPr>
                            <a:t>kiirgab</a:t>
                          </a:r>
                          <a:r>
                            <a:rPr lang="en-US" sz="2400" b="0" i="0" u="none" strike="noStrike" cap="none" dirty="0">
                              <a:solidFill>
                                <a:schemeClr val="dk1"/>
                              </a:solidFill>
                              <a:latin typeface="Times New Roman"/>
                              <a:ea typeface="Times New Roman"/>
                              <a:cs typeface="Times New Roman"/>
                              <a:sym typeface="Times New Roman"/>
                            </a:rPr>
                            <a:t>, on </a:t>
                          </a:r>
                          <a14:m>
                            <m:oMath xmlns:m="http://schemas.openxmlformats.org/officeDocument/2006/math">
                              <m:r>
                                <a:rPr lang="el-GR" sz="2400" b="0" i="0" u="none" strike="noStrike" cap="none" dirty="0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  <a:sym typeface="Times New Roman"/>
                                </a:rPr>
                                <m:t>𝜎</m:t>
                              </m:r>
                              <m:sSup>
                                <m:sSupPr>
                                  <m:ctrlPr>
                                    <a:rPr lang="et-EE" sz="2400" b="0" i="1" u="none" strike="noStrike" cap="none" dirty="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  <a:sym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0" u="none" strike="noStrike" cap="none" dirty="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  <a:sym typeface="Times New Roman"/>
                                    </a:rPr>
                                    <m:t>𝑇</m:t>
                                  </m:r>
                                </m:e>
                                <m:sup>
                                  <m:r>
                                    <a:rPr lang="en-US" sz="2400" b="0" i="0" u="none" strike="noStrike" cap="none" dirty="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  <a:sym typeface="Times New Roman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et-EE" sz="2400" b="0" i="0" u="none" strike="noStrike" cap="none" dirty="0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  <a:sym typeface="Times New Roman"/>
                                </a:rPr>
                                <m:t>,</m:t>
                              </m:r>
                            </m:oMath>
                          </a14:m>
                          <a:r>
                            <a:rPr lang="et-EE" sz="2400" b="0" i="0" u="none" strike="noStrike" cap="none" dirty="0">
                              <a:solidFill>
                                <a:schemeClr val="dk1"/>
                              </a:solidFill>
                              <a:latin typeface="Times New Roman"/>
                              <a:ea typeface="Times New Roman"/>
                              <a:cs typeface="Times New Roman"/>
                              <a:sym typeface="Times New Roman"/>
                            </a:rPr>
                            <a:t> </a:t>
                          </a:r>
                          <a:r>
                            <a:rPr lang="en-US" sz="2400" b="0" i="0" u="none" strike="noStrike" cap="none" dirty="0" err="1">
                              <a:solidFill>
                                <a:schemeClr val="dk1"/>
                              </a:solidFill>
                              <a:latin typeface="Times New Roman"/>
                              <a:ea typeface="Times New Roman"/>
                              <a:cs typeface="Times New Roman"/>
                              <a:sym typeface="Times New Roman"/>
                            </a:rPr>
                            <a:t>kus</a:t>
                          </a:r>
                          <a:r>
                            <a:rPr lang="en-US" sz="2400" b="0" i="0" u="none" strike="noStrike" cap="none" dirty="0">
                              <a:solidFill>
                                <a:schemeClr val="dk1"/>
                              </a:solidFill>
                              <a:latin typeface="Times New Roman"/>
                              <a:ea typeface="Times New Roman"/>
                              <a:cs typeface="Times New Roman"/>
                              <a:sym typeface="Times New Roman"/>
                            </a:rPr>
                            <a:t> </a:t>
                          </a:r>
                          <a:r>
                            <a:rPr lang="el-GR" sz="2400" b="0" i="0" u="none" strike="noStrike" cap="none" dirty="0">
                              <a:solidFill>
                                <a:schemeClr val="dk1"/>
                              </a:solidFill>
                              <a:latin typeface="Times New Roman"/>
                              <a:ea typeface="Times New Roman"/>
                              <a:cs typeface="Times New Roman"/>
                              <a:sym typeface="Times New Roman"/>
                            </a:rPr>
                            <a:t>σ</a:t>
                          </a:r>
                          <a:r>
                            <a:rPr lang="et-EE" sz="2400" b="0" i="0" u="none" strike="noStrike" cap="none" dirty="0">
                              <a:solidFill>
                                <a:schemeClr val="dk1"/>
                              </a:solidFill>
                              <a:latin typeface="Times New Roman"/>
                              <a:ea typeface="Times New Roman"/>
                              <a:cs typeface="Times New Roman"/>
                              <a:sym typeface="Times New Roman"/>
                            </a:rPr>
                            <a:t> on </a:t>
                          </a:r>
                          <a:r>
                            <a:rPr lang="en-US" sz="2400" b="0" i="0" u="none" strike="noStrike" cap="none" dirty="0">
                              <a:solidFill>
                                <a:schemeClr val="dk1"/>
                              </a:solidFill>
                              <a:latin typeface="Times New Roman"/>
                              <a:ea typeface="Times New Roman"/>
                              <a:cs typeface="Times New Roman"/>
                              <a:sym typeface="Times New Roman"/>
                            </a:rPr>
                            <a:t>Stefani</a:t>
                          </a:r>
                          <a:r>
                            <a:rPr lang="et-EE" sz="2400" b="0" i="0" u="none" strike="noStrike" cap="none" dirty="0">
                              <a:solidFill>
                                <a:schemeClr val="dk1"/>
                              </a:solidFill>
                              <a:latin typeface="Times New Roman"/>
                              <a:ea typeface="Times New Roman"/>
                              <a:cs typeface="Times New Roman"/>
                              <a:sym typeface="Times New Roman"/>
                            </a:rPr>
                            <a:t> </a:t>
                          </a:r>
                          <a:r>
                            <a:rPr lang="en-US" sz="2400" b="0" i="0" u="none" strike="noStrike" cap="none" dirty="0" err="1">
                              <a:solidFill>
                                <a:schemeClr val="dk1"/>
                              </a:solidFill>
                              <a:latin typeface="Times New Roman"/>
                              <a:ea typeface="Times New Roman"/>
                              <a:cs typeface="Times New Roman"/>
                              <a:sym typeface="Times New Roman"/>
                            </a:rPr>
                            <a:t>konstant</a:t>
                          </a:r>
                          <a:r>
                            <a:rPr lang="et-EE" sz="2400" b="0" i="0" u="none" strike="noStrike" cap="none" dirty="0">
                              <a:solidFill>
                                <a:schemeClr val="dk1"/>
                              </a:solidFill>
                              <a:latin typeface="Times New Roman"/>
                              <a:ea typeface="Times New Roman"/>
                              <a:cs typeface="Times New Roman"/>
                              <a:sym typeface="Times New Roman"/>
                            </a:rPr>
                            <a:t> ≈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0" u="none" strike="noStrike" cap="none" dirty="0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Times New Roman"/>
                                  <a:cs typeface="Times New Roman"/>
                                  <a:sym typeface="Times New Roman"/>
                                </a:rPr>
                                <m:t>5,7×</m:t>
                              </m:r>
                              <m:sSup>
                                <m:sSupPr>
                                  <m:ctrlPr>
                                    <a:rPr lang="en-US" sz="2400" b="0" i="1" u="none" strike="noStrike" cap="none" dirty="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  <a:sym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et-EE" sz="2400" b="0" i="0" u="none" strike="noStrike" cap="none" dirty="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  <a:sym typeface="Times New Roman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t-EE" sz="2400" b="0" i="0" u="none" strike="noStrike" cap="none" dirty="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  <a:sym typeface="Times New Roman"/>
                                    </a:rPr>
                                    <m:t>−8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2400" b="0" i="0" u="none" strike="noStrike" cap="none" dirty="0">
                              <a:solidFill>
                                <a:schemeClr val="dk1"/>
                              </a:solidFill>
                              <a:latin typeface="Times New Roman"/>
                              <a:ea typeface="Times New Roman"/>
                              <a:cs typeface="Times New Roman"/>
                              <a:sym typeface="Times New Roman"/>
                            </a:rPr>
                            <a:t> W/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400" b="0" i="1" u="none" strike="noStrike" cap="none" dirty="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  <a:sym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et-EE" sz="2400" b="0" i="0" u="none" strike="noStrike" cap="none" dirty="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  <a:sym typeface="Times New Roman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t-EE" sz="2400" b="0" i="0" u="none" strike="noStrike" cap="none" dirty="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  <a:sym typeface="Times New Roman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2400" b="0" i="1" u="none" strike="noStrike" cap="none" dirty="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  <a:sym typeface="Times New Roman"/>
                                    </a:rPr>
                                  </m:ctrlPr>
                                </m:sSupPr>
                                <m:e>
                                  <m:r>
                                    <a:rPr lang="et-EE" sz="2400" b="0" i="0" u="none" strike="noStrike" cap="none" dirty="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  <a:sym typeface="Times New Roman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et-EE" sz="2400" b="0" i="0" u="none" strike="noStrike" cap="none" dirty="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Times New Roman"/>
                                      <a:cs typeface="Times New Roman"/>
                                      <a:sym typeface="Times New Roman"/>
                                    </a:rPr>
                                    <m:t>4</m:t>
                                  </m:r>
                                </m:sup>
                              </m:sSup>
                            </m:oMath>
                          </a14:m>
                          <a:r>
                            <a:rPr lang="et-EE" sz="2400" b="0" i="0" u="none" strike="noStrike" cap="none" dirty="0">
                              <a:solidFill>
                                <a:schemeClr val="dk1"/>
                              </a:solidFill>
                              <a:latin typeface="Times New Roman"/>
                              <a:ea typeface="Times New Roman"/>
                              <a:cs typeface="Times New Roman"/>
                              <a:sym typeface="Times New Roman"/>
                            </a:rPr>
                            <a:t>.</a:t>
                          </a:r>
                        </a:p>
                        <a:p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4590885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el 1">
                <a:extLst>
                  <a:ext uri="{FF2B5EF4-FFF2-40B4-BE49-F238E27FC236}">
                    <a16:creationId xmlns:a16="http://schemas.microsoft.com/office/drawing/2014/main" id="{47CAFC99-8D52-0772-F0B7-AC00B37B870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01752670"/>
                  </p:ext>
                </p:extLst>
              </p:nvPr>
            </p:nvGraphicFramePr>
            <p:xfrm>
              <a:off x="914400" y="2887094"/>
              <a:ext cx="7600950" cy="1460967"/>
            </p:xfrm>
            <a:graphic>
              <a:graphicData uri="http://schemas.openxmlformats.org/drawingml/2006/table">
                <a:tbl>
                  <a:tblPr firstRow="1" bandRow="1">
                    <a:tableStyleId>{638B1855-1B75-4FBE-930C-398BA8C253C6}</a:tableStyleId>
                  </a:tblPr>
                  <a:tblGrid>
                    <a:gridCol w="7600950">
                      <a:extLst>
                        <a:ext uri="{9D8B030D-6E8A-4147-A177-3AD203B41FA5}">
                          <a16:colId xmlns:a16="http://schemas.microsoft.com/office/drawing/2014/main" val="585504594"/>
                        </a:ext>
                      </a:extLst>
                    </a:gridCol>
                  </a:tblGrid>
                  <a:tr h="1460967">
                    <a:tc>
                      <a:txBody>
                        <a:bodyPr/>
                        <a:lstStyle/>
                        <a:p>
                          <a:endParaRPr lang="et-EE"/>
                        </a:p>
                      </a:txBody>
                      <a:tcPr>
                        <a:blipFill>
                          <a:blip r:embed="rId3"/>
                          <a:stretch>
                            <a:fillRect l="-642" t="-2905" r="-882" b="-58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4590885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572577682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4"/>
          <p:cNvSpPr txBox="1">
            <a:spLocks noGrp="1"/>
          </p:cNvSpPr>
          <p:nvPr>
            <p:ph type="title"/>
          </p:nvPr>
        </p:nvSpPr>
        <p:spPr>
          <a:xfrm>
            <a:off x="628650" y="362352"/>
            <a:ext cx="7886700" cy="903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</a:pPr>
            <a:r>
              <a:rPr lang="en-US" dirty="0" err="1"/>
              <a:t>Kiirgusenergia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7" name="Google Shape;247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431180" y="1182030"/>
                <a:ext cx="5590480" cy="310747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/>
              </a:bodyPr>
              <a:lstStyle/>
              <a:p>
                <a:r>
                  <a:rPr lang="en-US" sz="2600" dirty="0"/>
                  <a:t>Päikest </a:t>
                </a:r>
                <a:r>
                  <a:rPr lang="et-EE" sz="2600" dirty="0"/>
                  <a:t>saab esitada</a:t>
                </a:r>
                <a:r>
                  <a:rPr lang="en-US" sz="2600" dirty="0"/>
                  <a:t> </a:t>
                </a:r>
                <a:r>
                  <a:rPr lang="en-US" sz="2600" dirty="0" err="1"/>
                  <a:t>sfäärina</a:t>
                </a:r>
                <a:r>
                  <a:rPr lang="en-US" sz="2600" dirty="0"/>
                  <a:t>, </a:t>
                </a:r>
                <a:r>
                  <a:rPr lang="en-US" sz="2600" dirty="0" err="1"/>
                  <a:t>mille</a:t>
                </a:r>
                <a:r>
                  <a:rPr lang="en-US" sz="2600" dirty="0"/>
                  <a:t> </a:t>
                </a:r>
                <a:r>
                  <a:rPr lang="en-US" sz="2600" dirty="0" err="1"/>
                  <a:t>raadius</a:t>
                </a:r>
                <a:r>
                  <a:rPr lang="en-US" sz="2600" dirty="0"/>
                  <a:t> on</a:t>
                </a:r>
                <a:r>
                  <a:rPr lang="ru-RU" sz="2600" dirty="0"/>
                  <a:t> 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7×</m:t>
                    </m:r>
                    <m:sSup>
                      <m:sSupPr>
                        <m:ctrlPr>
                          <a:rPr lang="et-EE" sz="26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600" i="1" dirty="0" smtClean="0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600" dirty="0"/>
                  <a:t>m ja </a:t>
                </a:r>
                <a:r>
                  <a:rPr lang="en-US" sz="2600" dirty="0" err="1"/>
                  <a:t>pinnatemperatuur</a:t>
                </a:r>
                <a:r>
                  <a:rPr lang="en-US" sz="2600" dirty="0"/>
                  <a:t> on 5800 K. </a:t>
                </a:r>
                <a:endParaRPr lang="et-EE" sz="2600" dirty="0"/>
              </a:p>
              <a:p>
                <a:r>
                  <a:rPr lang="en-US" dirty="0" err="1"/>
                  <a:t>Päikese</a:t>
                </a:r>
                <a:r>
                  <a:rPr lang="en-US" dirty="0"/>
                  <a:t> </a:t>
                </a:r>
                <a:r>
                  <a:rPr lang="en-US" dirty="0" err="1"/>
                  <a:t>soojusvõimsus</a:t>
                </a:r>
                <a:r>
                  <a:rPr lang="en-US" dirty="0"/>
                  <a:t> Stefani </a:t>
                </a:r>
                <a:r>
                  <a:rPr lang="en-US" dirty="0" err="1"/>
                  <a:t>seaduse</a:t>
                </a:r>
                <a:r>
                  <a:rPr lang="en-US" dirty="0"/>
                  <a:t> </a:t>
                </a:r>
                <a:r>
                  <a:rPr lang="en-US" dirty="0" err="1"/>
                  <a:t>järgi</a:t>
                </a:r>
                <a:r>
                  <a:rPr lang="en-US" dirty="0"/>
                  <a:t> </a:t>
                </a:r>
                <a:r>
                  <a:rPr lang="fi-FI" dirty="0" err="1"/>
                  <a:t>ruutmeetri</a:t>
                </a:r>
                <a:r>
                  <a:rPr lang="fi-FI" dirty="0"/>
                  <a:t> kohta on</a:t>
                </a:r>
                <a:endParaRPr lang="et-EE" dirty="0"/>
              </a:p>
              <a:p>
                <a:endParaRPr lang="et-EE" sz="2200" dirty="0"/>
              </a:p>
              <a:p>
                <a:endParaRPr lang="et-EE" sz="2200" dirty="0"/>
              </a:p>
              <a:p>
                <a:endParaRPr lang="et-EE" sz="2400" dirty="0"/>
              </a:p>
              <a:p>
                <a:endParaRPr lang="et-EE" sz="2400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47" name="Google Shape;247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31180" y="1182030"/>
                <a:ext cx="5590480" cy="3107472"/>
              </a:xfrm>
              <a:prstGeom prst="rect">
                <a:avLst/>
              </a:prstGeom>
              <a:blipFill>
                <a:blip r:embed="rId3"/>
                <a:stretch>
                  <a:fillRect l="-130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lt 3">
            <a:extLst>
              <a:ext uri="{FF2B5EF4-FFF2-40B4-BE49-F238E27FC236}">
                <a16:creationId xmlns:a16="http://schemas.microsoft.com/office/drawing/2014/main" id="{3975DE6C-5214-9D81-CD5B-9B57601CAF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075" y="3386167"/>
            <a:ext cx="4862173" cy="864100"/>
          </a:xfrm>
          <a:prstGeom prst="rect">
            <a:avLst/>
          </a:prstGeom>
        </p:spPr>
      </p:pic>
      <p:pic>
        <p:nvPicPr>
          <p:cNvPr id="6" name="Pilt 5">
            <a:extLst>
              <a:ext uri="{FF2B5EF4-FFF2-40B4-BE49-F238E27FC236}">
                <a16:creationId xmlns:a16="http://schemas.microsoft.com/office/drawing/2014/main" id="{D60F8F9D-1098-EC9C-AB18-124BA3426A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1660" y="3386168"/>
            <a:ext cx="2063217" cy="828001"/>
          </a:xfrm>
          <a:prstGeom prst="rect">
            <a:avLst/>
          </a:prstGeom>
        </p:spPr>
      </p:pic>
      <p:pic>
        <p:nvPicPr>
          <p:cNvPr id="3074" name="Picture 2" descr="Solar radiation provides light and heat for the Earth and energy for  photosynthesis. Earth and sun. Global warming. Earth, planet atmosphere.  Educational poster, scientific infographic Векторный объект Stock | Adobe  Stock">
            <a:extLst>
              <a:ext uri="{FF2B5EF4-FFF2-40B4-BE49-F238E27FC236}">
                <a16:creationId xmlns:a16="http://schemas.microsoft.com/office/drawing/2014/main" id="{071D7BB5-C7E5-08BF-A058-CA3683691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436" y="294151"/>
            <a:ext cx="2609384" cy="194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7874889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4"/>
          <p:cNvSpPr txBox="1">
            <a:spLocks noGrp="1"/>
          </p:cNvSpPr>
          <p:nvPr>
            <p:ph type="title"/>
          </p:nvPr>
        </p:nvSpPr>
        <p:spPr>
          <a:xfrm>
            <a:off x="628650" y="362352"/>
            <a:ext cx="7886700" cy="903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</a:pPr>
            <a:r>
              <a:rPr lang="en-US" dirty="0" err="1"/>
              <a:t>Kiirgusenergia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7" name="Google Shape;247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431180" y="1007533"/>
                <a:ext cx="5761464" cy="3124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/>
              </a:bodyPr>
              <a:lstStyle/>
              <a:p>
                <a:r>
                  <a:rPr lang="en-US" dirty="0"/>
                  <a:t>Kogu </a:t>
                </a:r>
                <a:r>
                  <a:rPr lang="en-US" dirty="0" err="1"/>
                  <a:t>võimsuse</a:t>
                </a:r>
                <a:r>
                  <a:rPr lang="en-US" dirty="0"/>
                  <a:t> </a:t>
                </a:r>
                <a:r>
                  <a:rPr lang="en-US" dirty="0" err="1"/>
                  <a:t>saamiseks</a:t>
                </a:r>
                <a:r>
                  <a:rPr lang="en-US" dirty="0"/>
                  <a:t> </a:t>
                </a:r>
                <a:r>
                  <a:rPr lang="en-US" dirty="0" err="1"/>
                  <a:t>korrutame</a:t>
                </a:r>
                <a:r>
                  <a:rPr lang="en-US" dirty="0"/>
                  <a:t> </a:t>
                </a:r>
                <a:r>
                  <a:rPr lang="et-EE" dirty="0"/>
                  <a:t>p</a:t>
                </a:r>
                <a:r>
                  <a:rPr lang="en-US" dirty="0" err="1"/>
                  <a:t>äikese</a:t>
                </a:r>
                <a:r>
                  <a:rPr lang="en-US" dirty="0"/>
                  <a:t> </a:t>
                </a:r>
                <a:r>
                  <a:rPr lang="en-US" dirty="0" err="1"/>
                  <a:t>pindalaga</a:t>
                </a:r>
                <a:r>
                  <a:rPr lang="en-US" dirty="0"/>
                  <a:t>, mis 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l-GR" i="1" dirty="0" smtClean="0">
                        <a:latin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et-EE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t-EE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4</m:t>
                    </m:r>
                    <m:r>
                      <a:rPr lang="el-GR" i="1" dirty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t-EE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t-EE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7×</m:t>
                            </m:r>
                            <m:sSup>
                              <m:sSupPr>
                                <m:ctrlPr>
                                  <a:rPr lang="et-EE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t-EE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l-GR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t-EE" dirty="0"/>
                  <a:t>6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t-EE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t-EE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t-EE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t-EE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t-EE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b="0" i="0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t-EE" dirty="0"/>
              </a:p>
              <a:p>
                <a:r>
                  <a:rPr lang="et-EE" dirty="0"/>
                  <a:t>Seega päikese kogu võimsus on</a:t>
                </a:r>
              </a:p>
              <a:p>
                <a:endParaRPr lang="et-EE" dirty="0"/>
              </a:p>
              <a:p>
                <a:endParaRPr lang="et-EE" sz="2400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47" name="Google Shape;247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31180" y="1007533"/>
                <a:ext cx="5761464" cy="3124200"/>
              </a:xfrm>
              <a:prstGeom prst="rect">
                <a:avLst/>
              </a:prstGeom>
              <a:blipFill>
                <a:blip r:embed="rId3"/>
                <a:stretch>
                  <a:fillRect l="-127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 descr="Solar radiation provides light and heat for the Earth and energy for  photosynthesis. Earth and sun. Global warming. Earth, planet atmosphere.  Educational poster, scientific infographic Векторный объект Stock | Adobe  Stock">
            <a:extLst>
              <a:ext uri="{FF2B5EF4-FFF2-40B4-BE49-F238E27FC236}">
                <a16:creationId xmlns:a16="http://schemas.microsoft.com/office/drawing/2014/main" id="{071D7BB5-C7E5-08BF-A058-CA3683691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644" y="836383"/>
            <a:ext cx="2609384" cy="194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lt 2">
            <a:extLst>
              <a:ext uri="{FF2B5EF4-FFF2-40B4-BE49-F238E27FC236}">
                <a16:creationId xmlns:a16="http://schemas.microsoft.com/office/drawing/2014/main" id="{476F8E7E-A670-7FDA-A969-BE6B7DB2D4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4765" y="3362519"/>
            <a:ext cx="5852716" cy="94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23114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4"/>
          <p:cNvSpPr txBox="1">
            <a:spLocks noGrp="1"/>
          </p:cNvSpPr>
          <p:nvPr>
            <p:ph type="title"/>
          </p:nvPr>
        </p:nvSpPr>
        <p:spPr>
          <a:xfrm>
            <a:off x="628650" y="362352"/>
            <a:ext cx="7886700" cy="693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4000" b="1" dirty="0" err="1"/>
              <a:t>Alasti</a:t>
            </a:r>
            <a:r>
              <a:rPr lang="en-US" sz="4000" b="1" dirty="0"/>
              <a:t> </a:t>
            </a:r>
            <a:r>
              <a:rPr lang="en-US" sz="4000" b="1" dirty="0" err="1"/>
              <a:t>planeedi</a:t>
            </a:r>
            <a:r>
              <a:rPr lang="en-US" sz="4000" b="1" dirty="0"/>
              <a:t> </a:t>
            </a:r>
            <a:r>
              <a:rPr lang="en-US" sz="4000" b="1" dirty="0" err="1"/>
              <a:t>mudel</a:t>
            </a:r>
            <a:endParaRPr lang="en-US" sz="4000" dirty="0"/>
          </a:p>
        </p:txBody>
      </p:sp>
      <p:sp>
        <p:nvSpPr>
          <p:cNvPr id="247" name="Google Shape;247;p14"/>
          <p:cNvSpPr txBox="1">
            <a:spLocks noGrp="1"/>
          </p:cNvSpPr>
          <p:nvPr>
            <p:ph type="body" idx="1"/>
          </p:nvPr>
        </p:nvSpPr>
        <p:spPr>
          <a:xfrm>
            <a:off x="431180" y="973874"/>
            <a:ext cx="8497230" cy="3471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et-EE" dirty="0"/>
              <a:t>Mudelis o</a:t>
            </a:r>
            <a:r>
              <a:rPr lang="en-US" dirty="0"/>
              <a:t>n </a:t>
            </a:r>
            <a:r>
              <a:rPr lang="en-US" dirty="0" err="1"/>
              <a:t>üks</a:t>
            </a:r>
            <a:r>
              <a:rPr lang="en-US" dirty="0"/>
              <a:t> </a:t>
            </a:r>
            <a:r>
              <a:rPr lang="en-US" dirty="0" err="1"/>
              <a:t>sissevool</a:t>
            </a:r>
            <a:r>
              <a:rPr lang="et-EE" dirty="0"/>
              <a:t>: p</a:t>
            </a:r>
            <a:r>
              <a:rPr lang="en-US" dirty="0" err="1"/>
              <a:t>äikeselt</a:t>
            </a:r>
            <a:r>
              <a:rPr lang="en-US" dirty="0"/>
              <a:t> </a:t>
            </a:r>
            <a:r>
              <a:rPr lang="en-US" dirty="0" err="1"/>
              <a:t>saabuva</a:t>
            </a:r>
            <a:r>
              <a:rPr lang="en-US" dirty="0"/>
              <a:t> </a:t>
            </a:r>
            <a:r>
              <a:rPr lang="en-US" dirty="0" err="1"/>
              <a:t>kiirgussoojus</a:t>
            </a:r>
            <a:r>
              <a:rPr lang="et-EE" dirty="0"/>
              <a:t>, </a:t>
            </a:r>
            <a:r>
              <a:rPr lang="en-US" dirty="0"/>
              <a:t>mis </a:t>
            </a:r>
            <a:r>
              <a:rPr lang="et-EE" dirty="0"/>
              <a:t>tule</a:t>
            </a:r>
            <a:r>
              <a:rPr lang="en-US" dirty="0"/>
              <a:t>b </a:t>
            </a:r>
            <a:r>
              <a:rPr lang="en-US" dirty="0" err="1"/>
              <a:t>konstantse</a:t>
            </a:r>
            <a:r>
              <a:rPr lang="en-US" dirty="0"/>
              <a:t> </a:t>
            </a:r>
            <a:r>
              <a:rPr lang="en-US" dirty="0" err="1"/>
              <a:t>kiirusega</a:t>
            </a:r>
            <a:r>
              <a:rPr lang="en-US" dirty="0"/>
              <a:t>, n</a:t>
            </a:r>
            <a:r>
              <a:rPr lang="et-EE" dirty="0" err="1"/>
              <a:t>ing</a:t>
            </a:r>
            <a:r>
              <a:rPr lang="et-EE" dirty="0"/>
              <a:t> </a:t>
            </a:r>
            <a:r>
              <a:rPr lang="en-US" dirty="0"/>
              <a:t>on </a:t>
            </a:r>
            <a:r>
              <a:rPr lang="en-US" dirty="0" err="1"/>
              <a:t>üks</a:t>
            </a:r>
            <a:r>
              <a:rPr lang="en-US" dirty="0"/>
              <a:t> </a:t>
            </a:r>
            <a:r>
              <a:rPr lang="en-US" dirty="0" err="1"/>
              <a:t>väljavool</a:t>
            </a:r>
            <a:r>
              <a:rPr lang="et-EE" dirty="0"/>
              <a:t>: M</a:t>
            </a:r>
            <a:r>
              <a:rPr lang="en-US" dirty="0" err="1"/>
              <a:t>aalt</a:t>
            </a:r>
            <a:r>
              <a:rPr lang="en-US" dirty="0"/>
              <a:t> </a:t>
            </a:r>
            <a:r>
              <a:rPr lang="en-US" dirty="0" err="1"/>
              <a:t>lahkuv</a:t>
            </a:r>
            <a:r>
              <a:rPr lang="en-US" dirty="0"/>
              <a:t> </a:t>
            </a:r>
            <a:r>
              <a:rPr lang="en-US" dirty="0" err="1"/>
              <a:t>kiirgussoojus</a:t>
            </a:r>
            <a:r>
              <a:rPr lang="et-EE" dirty="0"/>
              <a:t>, </a:t>
            </a:r>
            <a:r>
              <a:rPr lang="en-US" dirty="0"/>
              <a:t>mis </a:t>
            </a:r>
            <a:r>
              <a:rPr lang="en-US" dirty="0" err="1"/>
              <a:t>väljub</a:t>
            </a:r>
            <a:r>
              <a:rPr lang="en-US" dirty="0"/>
              <a:t> </a:t>
            </a:r>
            <a:r>
              <a:rPr lang="en-US" dirty="0" err="1"/>
              <a:t>kiirusega</a:t>
            </a:r>
            <a:r>
              <a:rPr lang="en-US" dirty="0"/>
              <a:t>, mis </a:t>
            </a:r>
            <a:r>
              <a:rPr lang="en-US" dirty="0" err="1"/>
              <a:t>sõltub</a:t>
            </a:r>
            <a:r>
              <a:rPr lang="en-US" dirty="0"/>
              <a:t> Maa </a:t>
            </a:r>
            <a:r>
              <a:rPr lang="en-US" dirty="0" err="1"/>
              <a:t>temperatuurist</a:t>
            </a:r>
            <a:r>
              <a:rPr lang="en-US" dirty="0"/>
              <a:t>. </a:t>
            </a:r>
            <a:r>
              <a:rPr lang="en-US" dirty="0" err="1"/>
              <a:t>Tasakaaluolekus</a:t>
            </a:r>
            <a:r>
              <a:rPr lang="en-US" dirty="0"/>
              <a:t> need </a:t>
            </a:r>
            <a:r>
              <a:rPr lang="et-EE" dirty="0"/>
              <a:t>=</a:t>
            </a:r>
            <a:r>
              <a:rPr lang="en-US" dirty="0"/>
              <a:t>, </a:t>
            </a:r>
            <a:r>
              <a:rPr lang="en-US" dirty="0" err="1"/>
              <a:t>andes</a:t>
            </a:r>
            <a:r>
              <a:rPr lang="en-US" dirty="0"/>
              <a:t> </a:t>
            </a:r>
            <a:r>
              <a:rPr lang="en-US" dirty="0" err="1"/>
              <a:t>meile</a:t>
            </a:r>
            <a:r>
              <a:rPr lang="en-US" dirty="0"/>
              <a:t> </a:t>
            </a:r>
            <a:r>
              <a:rPr lang="en-US" dirty="0" err="1"/>
              <a:t>võrrandi</a:t>
            </a:r>
            <a:r>
              <a:rPr lang="en-US" dirty="0"/>
              <a:t>, </a:t>
            </a:r>
            <a:r>
              <a:rPr lang="en-US" dirty="0" err="1"/>
              <a:t>mille</a:t>
            </a:r>
            <a:r>
              <a:rPr lang="en-US" dirty="0"/>
              <a:t> </a:t>
            </a:r>
            <a:r>
              <a:rPr lang="en-US" dirty="0" err="1"/>
              <a:t>abil</a:t>
            </a:r>
            <a:r>
              <a:rPr lang="en-US" dirty="0"/>
              <a:t> </a:t>
            </a:r>
            <a:r>
              <a:rPr lang="en-US" dirty="0" err="1"/>
              <a:t>saame</a:t>
            </a:r>
            <a:r>
              <a:rPr lang="en-US" dirty="0"/>
              <a:t> </a:t>
            </a:r>
            <a:r>
              <a:rPr lang="en-US" dirty="0" err="1"/>
              <a:t>leida</a:t>
            </a:r>
            <a:r>
              <a:rPr lang="en-US" dirty="0"/>
              <a:t> Maa </a:t>
            </a:r>
            <a:r>
              <a:rPr lang="en-US" dirty="0" err="1"/>
              <a:t>temperatuuri</a:t>
            </a:r>
            <a:r>
              <a:rPr lang="en-US" dirty="0"/>
              <a:t>. </a:t>
            </a:r>
          </a:p>
          <a:p>
            <a:r>
              <a:rPr lang="en-US" dirty="0" err="1"/>
              <a:t>Teeme</a:t>
            </a:r>
            <a:r>
              <a:rPr lang="en-US" dirty="0"/>
              <a:t> </a:t>
            </a:r>
            <a:r>
              <a:rPr lang="en-US" dirty="0" err="1"/>
              <a:t>mitmeid</a:t>
            </a:r>
            <a:r>
              <a:rPr lang="en-US" dirty="0"/>
              <a:t> </a:t>
            </a:r>
            <a:r>
              <a:rPr lang="en-US" dirty="0" err="1"/>
              <a:t>lihtsustavaid</a:t>
            </a:r>
            <a:r>
              <a:rPr lang="en-US" dirty="0"/>
              <a:t> </a:t>
            </a:r>
            <a:r>
              <a:rPr lang="en-US" dirty="0" err="1"/>
              <a:t>eeldusi</a:t>
            </a:r>
            <a:r>
              <a:rPr lang="en-US" dirty="0"/>
              <a:t>. 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882467926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4"/>
          <p:cNvSpPr txBox="1">
            <a:spLocks noGrp="1"/>
          </p:cNvSpPr>
          <p:nvPr>
            <p:ph type="title"/>
          </p:nvPr>
        </p:nvSpPr>
        <p:spPr>
          <a:xfrm>
            <a:off x="628650" y="362352"/>
            <a:ext cx="7886700" cy="693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4000" b="1" dirty="0" err="1"/>
              <a:t>Alasti</a:t>
            </a:r>
            <a:r>
              <a:rPr lang="en-US" sz="4000" b="1" dirty="0"/>
              <a:t> </a:t>
            </a:r>
            <a:r>
              <a:rPr lang="en-US" sz="4000" b="1" dirty="0" err="1"/>
              <a:t>planeedi</a:t>
            </a:r>
            <a:r>
              <a:rPr lang="en-US" sz="4000" b="1" dirty="0"/>
              <a:t> </a:t>
            </a:r>
            <a:r>
              <a:rPr lang="en-US" sz="4000" b="1" dirty="0" err="1"/>
              <a:t>mudel</a:t>
            </a:r>
            <a:endParaRPr lang="en-US" sz="4000" dirty="0"/>
          </a:p>
        </p:txBody>
      </p:sp>
      <p:sp>
        <p:nvSpPr>
          <p:cNvPr id="247" name="Google Shape;247;p14"/>
          <p:cNvSpPr txBox="1">
            <a:spLocks noGrp="1"/>
          </p:cNvSpPr>
          <p:nvPr>
            <p:ph type="body" idx="1"/>
          </p:nvPr>
        </p:nvSpPr>
        <p:spPr>
          <a:xfrm>
            <a:off x="431180" y="973874"/>
            <a:ext cx="8497230" cy="3471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en-US" sz="2600" dirty="0"/>
              <a:t>E</a:t>
            </a:r>
            <a:r>
              <a:rPr lang="et-EE" sz="2600" dirty="0" err="1"/>
              <a:t>eldame</a:t>
            </a:r>
            <a:r>
              <a:rPr lang="et-EE" sz="2600" dirty="0"/>
              <a:t>, et </a:t>
            </a:r>
            <a:r>
              <a:rPr lang="en-US" sz="2600" dirty="0"/>
              <a:t>M</a:t>
            </a:r>
            <a:r>
              <a:rPr lang="et-EE" sz="2600" dirty="0" err="1"/>
              <a:t>aal</a:t>
            </a:r>
            <a:r>
              <a:rPr lang="et-EE" sz="2600" dirty="0"/>
              <a:t> on kogu aeg ja kõikjal </a:t>
            </a:r>
            <a:r>
              <a:rPr lang="en-US" sz="2600" dirty="0"/>
              <a:t>"</a:t>
            </a:r>
            <a:r>
              <a:rPr lang="en-US" sz="2600" dirty="0" err="1"/>
              <a:t>keskmine</a:t>
            </a:r>
            <a:r>
              <a:rPr lang="en-US" sz="2600" dirty="0"/>
              <a:t> </a:t>
            </a:r>
            <a:r>
              <a:rPr lang="en-US" sz="2600" dirty="0" err="1"/>
              <a:t>temperatuur</a:t>
            </a:r>
            <a:r>
              <a:rPr lang="en-US" sz="2600" dirty="0"/>
              <a:t>." Maa </a:t>
            </a:r>
            <a:r>
              <a:rPr lang="en-US" sz="2600" dirty="0" err="1"/>
              <a:t>tegelik</a:t>
            </a:r>
            <a:r>
              <a:rPr lang="en-US" sz="2600" dirty="0"/>
              <a:t> </a:t>
            </a:r>
            <a:r>
              <a:rPr lang="en-US" sz="2600" dirty="0" err="1"/>
              <a:t>temperatuur</a:t>
            </a:r>
            <a:r>
              <a:rPr lang="en-US" sz="2600" dirty="0"/>
              <a:t> </a:t>
            </a:r>
            <a:r>
              <a:rPr lang="en-US" sz="2600" dirty="0" err="1"/>
              <a:t>varieerub</a:t>
            </a:r>
            <a:r>
              <a:rPr lang="en-US" sz="2600" dirty="0"/>
              <a:t> </a:t>
            </a:r>
            <a:r>
              <a:rPr lang="en-US" sz="2600" dirty="0" err="1"/>
              <a:t>nii</a:t>
            </a:r>
            <a:r>
              <a:rPr lang="en-US" sz="2600" dirty="0"/>
              <a:t> </a:t>
            </a:r>
            <a:r>
              <a:rPr lang="en-US" sz="2600" dirty="0" err="1"/>
              <a:t>ajas</a:t>
            </a:r>
            <a:r>
              <a:rPr lang="en-US" sz="2600" dirty="0"/>
              <a:t> </a:t>
            </a:r>
            <a:r>
              <a:rPr lang="en-US" sz="2600" dirty="0" err="1"/>
              <a:t>kui</a:t>
            </a:r>
            <a:r>
              <a:rPr lang="en-US" sz="2600" dirty="0"/>
              <a:t> </a:t>
            </a:r>
            <a:r>
              <a:rPr lang="en-US" sz="2600" dirty="0" err="1"/>
              <a:t>ruumis</a:t>
            </a:r>
            <a:r>
              <a:rPr lang="et-EE" sz="2600" dirty="0"/>
              <a:t>.</a:t>
            </a:r>
            <a:r>
              <a:rPr lang="en-US" sz="2600" dirty="0"/>
              <a:t> </a:t>
            </a:r>
            <a:endParaRPr lang="et-EE" sz="2600" dirty="0"/>
          </a:p>
          <a:p>
            <a:r>
              <a:rPr lang="et-EE" sz="2600" dirty="0"/>
              <a:t>Eeldame, et Maal pole </a:t>
            </a:r>
            <a:r>
              <a:rPr lang="en-US" sz="2600" dirty="0" err="1"/>
              <a:t>atmosfääri</a:t>
            </a:r>
            <a:r>
              <a:rPr lang="en-US" sz="2600" dirty="0"/>
              <a:t> (</a:t>
            </a:r>
            <a:r>
              <a:rPr lang="et-EE" sz="2600" dirty="0"/>
              <a:t>s</a:t>
            </a:r>
            <a:r>
              <a:rPr lang="en-US" sz="2600" dirty="0" err="1"/>
              <a:t>eetõttu</a:t>
            </a:r>
            <a:r>
              <a:rPr lang="en-US" sz="2600" dirty="0"/>
              <a:t> </a:t>
            </a:r>
            <a:r>
              <a:rPr lang="en-US" sz="2600" dirty="0" err="1"/>
              <a:t>nimetame</a:t>
            </a:r>
            <a:r>
              <a:rPr lang="en-US" sz="2600" dirty="0"/>
              <a:t> </a:t>
            </a:r>
            <a:r>
              <a:rPr lang="en-US" sz="2600" dirty="0" err="1"/>
              <a:t>seda</a:t>
            </a:r>
            <a:r>
              <a:rPr lang="en-US" sz="2600" dirty="0"/>
              <a:t> "</a:t>
            </a:r>
            <a:r>
              <a:rPr lang="en-US" sz="2600" dirty="0" err="1"/>
              <a:t>alasti</a:t>
            </a:r>
            <a:r>
              <a:rPr lang="en-US" sz="2600" dirty="0"/>
              <a:t> </a:t>
            </a:r>
            <a:r>
              <a:rPr lang="en-US" sz="2600" dirty="0" err="1"/>
              <a:t>planeedi</a:t>
            </a:r>
            <a:r>
              <a:rPr lang="en-US" sz="2600" dirty="0"/>
              <a:t>" </a:t>
            </a:r>
            <a:r>
              <a:rPr lang="en-US" sz="2600" dirty="0" err="1"/>
              <a:t>mudeliks</a:t>
            </a:r>
            <a:r>
              <a:rPr lang="en-US" sz="2600" dirty="0"/>
              <a:t>)</a:t>
            </a:r>
            <a:r>
              <a:rPr lang="et-EE" sz="2600" dirty="0"/>
              <a:t>.</a:t>
            </a:r>
            <a:r>
              <a:rPr lang="en-US" sz="2600" dirty="0"/>
              <a:t> </a:t>
            </a:r>
            <a:r>
              <a:rPr lang="et-EE" sz="2600" dirty="0"/>
              <a:t>See annab vastuse, mis on väga kaugel </a:t>
            </a:r>
            <a:r>
              <a:rPr lang="et-EE" sz="2600" dirty="0" err="1"/>
              <a:t>reaalsusesest</a:t>
            </a:r>
            <a:r>
              <a:rPr lang="et-EE" sz="2600" dirty="0"/>
              <a:t>, ses</a:t>
            </a:r>
            <a:r>
              <a:rPr lang="en-US" sz="2600" dirty="0"/>
              <a:t>t </a:t>
            </a:r>
            <a:r>
              <a:rPr lang="en-US" sz="2600" dirty="0" err="1"/>
              <a:t>atmosfäär</a:t>
            </a:r>
            <a:r>
              <a:rPr lang="en-US" sz="2600" dirty="0"/>
              <a:t> </a:t>
            </a:r>
            <a:r>
              <a:rPr lang="en-US" sz="2600" dirty="0" err="1"/>
              <a:t>avaldab</a:t>
            </a:r>
            <a:r>
              <a:rPr lang="en-US" sz="2600" dirty="0"/>
              <a:t> </a:t>
            </a:r>
            <a:r>
              <a:rPr lang="en-US" sz="2600" dirty="0" err="1"/>
              <a:t>kliimale</a:t>
            </a:r>
            <a:r>
              <a:rPr lang="en-US" sz="2600" dirty="0"/>
              <a:t> </a:t>
            </a:r>
            <a:r>
              <a:rPr lang="en-US" sz="2600" dirty="0" err="1"/>
              <a:t>suurt</a:t>
            </a:r>
            <a:r>
              <a:rPr lang="en-US" sz="2600" dirty="0"/>
              <a:t> </a:t>
            </a:r>
            <a:r>
              <a:rPr lang="en-US" sz="2600" dirty="0" err="1"/>
              <a:t>mõju</a:t>
            </a:r>
            <a:r>
              <a:rPr lang="en-US" sz="2600" dirty="0"/>
              <a:t>, "</a:t>
            </a:r>
            <a:r>
              <a:rPr lang="en-US" sz="2600" dirty="0" err="1"/>
              <a:t>püüdes</a:t>
            </a:r>
            <a:r>
              <a:rPr lang="en-US" sz="2600" dirty="0"/>
              <a:t> </a:t>
            </a:r>
            <a:r>
              <a:rPr lang="en-US" sz="2600" dirty="0" err="1"/>
              <a:t>kinni</a:t>
            </a:r>
            <a:r>
              <a:rPr lang="en-US" sz="2600" dirty="0"/>
              <a:t>" </a:t>
            </a:r>
            <a:r>
              <a:rPr lang="en-US" sz="2600" dirty="0" err="1"/>
              <a:t>osa</a:t>
            </a:r>
            <a:r>
              <a:rPr lang="en-US" sz="2600" dirty="0"/>
              <a:t> </a:t>
            </a:r>
            <a:r>
              <a:rPr lang="en-US" sz="2600" dirty="0" err="1"/>
              <a:t>väljuvast</a:t>
            </a:r>
            <a:r>
              <a:rPr lang="en-US" sz="2600" dirty="0"/>
              <a:t> </a:t>
            </a:r>
            <a:r>
              <a:rPr lang="en-US" sz="2600" dirty="0" err="1"/>
              <a:t>kiirguseenergia</a:t>
            </a:r>
            <a:r>
              <a:rPr lang="et-EE" sz="2600" dirty="0"/>
              <a:t>s</a:t>
            </a:r>
            <a:r>
              <a:rPr lang="en-US" sz="2600" dirty="0"/>
              <a:t>t</a:t>
            </a:r>
            <a:r>
              <a:rPr lang="et-EE" sz="2600" dirty="0"/>
              <a:t>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935457211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4"/>
          <p:cNvSpPr txBox="1">
            <a:spLocks noGrp="1"/>
          </p:cNvSpPr>
          <p:nvPr>
            <p:ph type="title"/>
          </p:nvPr>
        </p:nvSpPr>
        <p:spPr>
          <a:xfrm>
            <a:off x="628650" y="362352"/>
            <a:ext cx="7886700" cy="903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</a:pPr>
            <a:r>
              <a:rPr lang="en-US" b="1" dirty="0" err="1"/>
              <a:t>Jätkusuutlikkus</a:t>
            </a:r>
            <a:endParaRPr b="1" dirty="0"/>
          </a:p>
        </p:txBody>
      </p:sp>
      <p:sp>
        <p:nvSpPr>
          <p:cNvPr id="247" name="Google Shape;247;p14"/>
          <p:cNvSpPr txBox="1">
            <a:spLocks noGrp="1"/>
          </p:cNvSpPr>
          <p:nvPr>
            <p:ph type="body" idx="1"/>
          </p:nvPr>
        </p:nvSpPr>
        <p:spPr>
          <a:xfrm>
            <a:off x="472190" y="1146748"/>
            <a:ext cx="8117455" cy="3284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r>
              <a:rPr lang="en-US" dirty="0" err="1"/>
              <a:t>Jätkusuutlikkus</a:t>
            </a:r>
            <a:r>
              <a:rPr lang="en-US" dirty="0"/>
              <a:t> on </a:t>
            </a:r>
            <a:r>
              <a:rPr lang="en-US" dirty="0" err="1"/>
              <a:t>süsteemi</a:t>
            </a:r>
            <a:r>
              <a:rPr lang="en-US" dirty="0"/>
              <a:t> </a:t>
            </a:r>
            <a:r>
              <a:rPr lang="en-US" dirty="0" err="1"/>
              <a:t>võime</a:t>
            </a:r>
            <a:r>
              <a:rPr lang="en-US" dirty="0"/>
              <a:t> </a:t>
            </a:r>
            <a:r>
              <a:rPr lang="en-US" dirty="0" err="1"/>
              <a:t>rahuldada</a:t>
            </a:r>
            <a:r>
              <a:rPr lang="en-US" dirty="0"/>
              <a:t> </a:t>
            </a:r>
            <a:r>
              <a:rPr lang="en-US" dirty="0" err="1"/>
              <a:t>praeguste</a:t>
            </a:r>
            <a:r>
              <a:rPr lang="en-US" dirty="0"/>
              <a:t> </a:t>
            </a:r>
            <a:r>
              <a:rPr lang="en-US" dirty="0" err="1"/>
              <a:t>põlvkondade</a:t>
            </a:r>
            <a:r>
              <a:rPr lang="en-US" dirty="0"/>
              <a:t> </a:t>
            </a:r>
            <a:r>
              <a:rPr lang="en-US" dirty="0" err="1"/>
              <a:t>vajadusi</a:t>
            </a:r>
            <a:r>
              <a:rPr lang="en-US" dirty="0"/>
              <a:t>, </a:t>
            </a:r>
            <a:r>
              <a:rPr lang="en-US" dirty="0" err="1"/>
              <a:t>kahjustamata</a:t>
            </a:r>
            <a:r>
              <a:rPr lang="en-US" dirty="0"/>
              <a:t> </a:t>
            </a:r>
            <a:r>
              <a:rPr lang="en-US" dirty="0" err="1"/>
              <a:t>tulevaste</a:t>
            </a:r>
            <a:r>
              <a:rPr lang="en-US" dirty="0"/>
              <a:t> </a:t>
            </a:r>
            <a:r>
              <a:rPr lang="en-US" dirty="0" err="1"/>
              <a:t>põlvkondade</a:t>
            </a:r>
            <a:r>
              <a:rPr lang="en-US" dirty="0"/>
              <a:t> </a:t>
            </a:r>
            <a:r>
              <a:rPr lang="en-US" dirty="0" err="1"/>
              <a:t>võimet</a:t>
            </a:r>
            <a:r>
              <a:rPr lang="en-US" dirty="0"/>
              <a:t> </a:t>
            </a:r>
            <a:r>
              <a:rPr lang="en-US" dirty="0" err="1"/>
              <a:t>rahuldada</a:t>
            </a:r>
            <a:r>
              <a:rPr lang="en-US" dirty="0"/>
              <a:t> </a:t>
            </a:r>
            <a:r>
              <a:rPr lang="en-US" dirty="0" err="1"/>
              <a:t>oma</a:t>
            </a:r>
            <a:r>
              <a:rPr lang="en-US" dirty="0"/>
              <a:t> </a:t>
            </a:r>
            <a:r>
              <a:rPr lang="en-US" dirty="0" err="1"/>
              <a:t>vajadusi</a:t>
            </a:r>
            <a:r>
              <a:rPr lang="en-US" dirty="0"/>
              <a:t>. Kas </a:t>
            </a:r>
            <a:r>
              <a:rPr lang="en-US" dirty="0" err="1"/>
              <a:t>meie</a:t>
            </a:r>
            <a:r>
              <a:rPr lang="en-US" dirty="0"/>
              <a:t> </a:t>
            </a:r>
            <a:r>
              <a:rPr lang="en-US" dirty="0" err="1"/>
              <a:t>lastalastele</a:t>
            </a:r>
            <a:r>
              <a:rPr lang="en-US" dirty="0"/>
              <a:t> </a:t>
            </a:r>
            <a:r>
              <a:rPr lang="en-US" dirty="0" err="1"/>
              <a:t>jätkub</a:t>
            </a:r>
            <a:r>
              <a:rPr lang="en-US" dirty="0"/>
              <a:t> </a:t>
            </a:r>
            <a:r>
              <a:rPr lang="en-US" dirty="0" err="1"/>
              <a:t>ressursse</a:t>
            </a:r>
            <a:r>
              <a:rPr lang="en-US" dirty="0"/>
              <a:t>?</a:t>
            </a:r>
          </a:p>
          <a:p>
            <a:r>
              <a:rPr lang="en-US" dirty="0" err="1"/>
              <a:t>Matemaatika</a:t>
            </a:r>
            <a:r>
              <a:rPr lang="en-US" dirty="0"/>
              <a:t> </a:t>
            </a:r>
            <a:r>
              <a:rPr lang="en-US" dirty="0" err="1"/>
              <a:t>abil</a:t>
            </a:r>
            <a:r>
              <a:rPr lang="en-US" dirty="0"/>
              <a:t> </a:t>
            </a:r>
            <a:r>
              <a:rPr lang="en-US" dirty="0" err="1"/>
              <a:t>saab</a:t>
            </a:r>
            <a:r>
              <a:rPr lang="en-US" dirty="0"/>
              <a:t> </a:t>
            </a:r>
            <a:r>
              <a:rPr lang="en-US" dirty="0" err="1"/>
              <a:t>koostada</a:t>
            </a:r>
            <a:r>
              <a:rPr lang="en-US" dirty="0"/>
              <a:t> </a:t>
            </a:r>
            <a:r>
              <a:rPr lang="en-US" dirty="0" err="1"/>
              <a:t>mudeleid</a:t>
            </a:r>
            <a:r>
              <a:rPr lang="en-US" dirty="0"/>
              <a:t> ja </a:t>
            </a:r>
            <a:r>
              <a:rPr lang="en-US" dirty="0" err="1"/>
              <a:t>hinnata</a:t>
            </a:r>
            <a:r>
              <a:rPr lang="en-US" dirty="0"/>
              <a:t> </a:t>
            </a:r>
            <a:r>
              <a:rPr lang="en-US" dirty="0" err="1"/>
              <a:t>ressursside</a:t>
            </a:r>
            <a:r>
              <a:rPr lang="en-US" dirty="0"/>
              <a:t> (</a:t>
            </a:r>
            <a:r>
              <a:rPr lang="en-US" dirty="0" err="1"/>
              <a:t>toitu</a:t>
            </a:r>
            <a:r>
              <a:rPr lang="en-US" dirty="0"/>
              <a:t>, </a:t>
            </a:r>
            <a:r>
              <a:rPr lang="en-US" dirty="0" err="1"/>
              <a:t>energiaressursside</a:t>
            </a:r>
            <a:r>
              <a:rPr lang="en-US" dirty="0"/>
              <a:t>, vee </a:t>
            </a:r>
            <a:r>
              <a:rPr lang="en-US" dirty="0" err="1"/>
              <a:t>jne</a:t>
            </a:r>
            <a:r>
              <a:rPr lang="en-US" dirty="0"/>
              <a:t>) </a:t>
            </a:r>
            <a:r>
              <a:rPr lang="en-US" dirty="0" err="1"/>
              <a:t>kasutamist</a:t>
            </a:r>
            <a:r>
              <a:rPr lang="en-US" dirty="0"/>
              <a:t>, </a:t>
            </a:r>
            <a:r>
              <a:rPr lang="en-US" dirty="0" err="1"/>
              <a:t>modelleerida</a:t>
            </a:r>
            <a:r>
              <a:rPr lang="en-US" dirty="0"/>
              <a:t> </a:t>
            </a:r>
            <a:r>
              <a:rPr lang="en-US" dirty="0" err="1"/>
              <a:t>kliimamuutuseid</a:t>
            </a:r>
            <a:r>
              <a:rPr lang="en-US" dirty="0"/>
              <a:t> ja </a:t>
            </a:r>
            <a:r>
              <a:rPr lang="en-US" dirty="0" err="1"/>
              <a:t>arvutada</a:t>
            </a:r>
            <a:r>
              <a:rPr lang="en-US" dirty="0"/>
              <a:t> </a:t>
            </a:r>
            <a:r>
              <a:rPr lang="en-US" dirty="0" err="1"/>
              <a:t>erinevaid</a:t>
            </a:r>
            <a:r>
              <a:rPr lang="en-US" dirty="0"/>
              <a:t> </a:t>
            </a:r>
            <a:r>
              <a:rPr lang="en-US" dirty="0" err="1"/>
              <a:t>jätkusuutlikkuse</a:t>
            </a:r>
            <a:r>
              <a:rPr lang="en-US" dirty="0"/>
              <a:t> </a:t>
            </a:r>
            <a:r>
              <a:rPr lang="en-US" dirty="0" err="1"/>
              <a:t>näitajaid</a:t>
            </a:r>
            <a:r>
              <a:rPr lang="en-US" dirty="0"/>
              <a:t>.</a:t>
            </a:r>
            <a:endParaRPr lang="ru-RU" dirty="0"/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4"/>
          <p:cNvSpPr txBox="1">
            <a:spLocks noGrp="1"/>
          </p:cNvSpPr>
          <p:nvPr>
            <p:ph type="title"/>
          </p:nvPr>
        </p:nvSpPr>
        <p:spPr>
          <a:xfrm>
            <a:off x="628650" y="362353"/>
            <a:ext cx="7886700" cy="656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4000" b="1" dirty="0" err="1"/>
              <a:t>Alasti</a:t>
            </a:r>
            <a:r>
              <a:rPr lang="en-US" sz="4000" b="1" dirty="0"/>
              <a:t> </a:t>
            </a:r>
            <a:r>
              <a:rPr lang="en-US" sz="4000" b="1" dirty="0" err="1"/>
              <a:t>planeedi</a:t>
            </a:r>
            <a:r>
              <a:rPr lang="en-US" sz="4000" b="1" dirty="0"/>
              <a:t> </a:t>
            </a:r>
            <a:r>
              <a:rPr lang="en-US" sz="4000" b="1" dirty="0" err="1"/>
              <a:t>mudel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7" name="Google Shape;247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431180" y="944137"/>
                <a:ext cx="8497230" cy="33453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r>
                  <a:rPr lang="en-US" sz="2400" b="1" dirty="0" err="1"/>
                  <a:t>Päikese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konstant</a:t>
                </a:r>
                <a:r>
                  <a:rPr lang="en-US" sz="2400" b="1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on </a:t>
                </a:r>
                <a:r>
                  <a:rPr lang="en-US" sz="2400" dirty="0" err="1"/>
                  <a:t>päikesekiirguse</a:t>
                </a:r>
                <a:r>
                  <a:rPr lang="en-US" sz="2400" dirty="0"/>
                  <a:t> hulk, mis </a:t>
                </a:r>
                <a:r>
                  <a:rPr lang="en-US" sz="2400" dirty="0" err="1"/>
                  <a:t>langeks</a:t>
                </a:r>
                <a:r>
                  <a:rPr lang="en-US" sz="2400" dirty="0"/>
                  <a:t> 1 m² </a:t>
                </a:r>
                <a:r>
                  <a:rPr lang="en-US" sz="2400" dirty="0" err="1"/>
                  <a:t>paneelile</a:t>
                </a:r>
                <a:r>
                  <a:rPr lang="en-US" sz="2400" dirty="0"/>
                  <a:t>, mis on </a:t>
                </a:r>
                <a:r>
                  <a:rPr lang="en-US" sz="2400" dirty="0" err="1"/>
                  <a:t>päikesekiirguse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suhtes</a:t>
                </a:r>
                <a:r>
                  <a:rPr lang="en-US" sz="2400" dirty="0"/>
                  <a:t> </a:t>
                </a:r>
                <a:r>
                  <a:rPr lang="en-US" sz="2400" dirty="0" err="1"/>
                  <a:t>risti</a:t>
                </a:r>
                <a:r>
                  <a:rPr lang="en-US" sz="2400" dirty="0"/>
                  <a:t> (</a:t>
                </a:r>
                <a:r>
                  <a:rPr lang="en-US" sz="2400" dirty="0" err="1"/>
                  <a:t>näiteks</a:t>
                </a:r>
                <a:r>
                  <a:rPr lang="en-US" sz="2400" dirty="0"/>
                  <a:t> </a:t>
                </a:r>
                <a:r>
                  <a:rPr lang="en-US" sz="2400" dirty="0" err="1"/>
                  <a:t>ekvaatoril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keskpäeval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kevadisel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pööripäeval</a:t>
                </a:r>
                <a:r>
                  <a:rPr lang="en-US" sz="2400" dirty="0"/>
                  <a:t>). Maa </a:t>
                </a:r>
                <a:r>
                  <a:rPr lang="en-US" sz="2400" dirty="0" err="1"/>
                  <a:t>puhul</a:t>
                </a:r>
                <a:r>
                  <a:rPr lang="en-US" sz="2400" dirty="0"/>
                  <a:t> on </a:t>
                </a:r>
                <a:r>
                  <a:rPr lang="en-US" sz="2400" dirty="0" err="1"/>
                  <a:t>päikese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konstant</a:t>
                </a:r>
                <a:r>
                  <a:rPr lang="en-US" sz="2400" dirty="0"/>
                  <a:t> ca 1</a:t>
                </a:r>
                <a:r>
                  <a:rPr lang="et-EE" sz="2400" dirty="0"/>
                  <a:t>,</a:t>
                </a:r>
                <a:r>
                  <a:rPr lang="en-US" sz="2400" dirty="0"/>
                  <a:t>350 W/m².</a:t>
                </a:r>
              </a:p>
              <a:p>
                <a:r>
                  <a:rPr lang="en-US" sz="2400" b="1" dirty="0" err="1"/>
                  <a:t>Albeedo</a:t>
                </a:r>
                <a:r>
                  <a:rPr lang="en-US" sz="2400" b="1" dirty="0"/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t-EE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on </a:t>
                </a:r>
                <a:r>
                  <a:rPr lang="en-US" sz="2400" dirty="0" err="1"/>
                  <a:t>osa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saabuvast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päikesekiirgusest</a:t>
                </a:r>
                <a:r>
                  <a:rPr lang="en-US" sz="2400" dirty="0"/>
                  <a:t>, mis </a:t>
                </a:r>
                <a:r>
                  <a:rPr lang="en-US" sz="2400" dirty="0" err="1"/>
                  <a:t>peegeldub</a:t>
                </a:r>
                <a:r>
                  <a:rPr lang="en-US" sz="2400" dirty="0"/>
                  <a:t> </a:t>
                </a:r>
                <a:r>
                  <a:rPr lang="en-US" sz="2400" dirty="0" err="1"/>
                  <a:t>otse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tagasi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kosmosesse</a:t>
                </a:r>
                <a:r>
                  <a:rPr lang="en-US" sz="2400" dirty="0"/>
                  <a:t>. Kui </a:t>
                </a:r>
                <a:r>
                  <a:rPr lang="en-US" sz="2400" dirty="0" err="1"/>
                  <a:t>planeet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oleks</a:t>
                </a:r>
                <a:r>
                  <a:rPr lang="en-US" sz="2400" dirty="0"/>
                  <a:t> </a:t>
                </a:r>
                <a:r>
                  <a:rPr lang="en-US" sz="2400" dirty="0" err="1"/>
                  <a:t>ideaalne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peegel</a:t>
                </a:r>
                <a:r>
                  <a:rPr lang="en-US" sz="2400" dirty="0"/>
                  <a:t>, </a:t>
                </a:r>
                <a:r>
                  <a:rPr lang="en-US" sz="2400" dirty="0" err="1"/>
                  <a:t>oleks</a:t>
                </a:r>
                <a:r>
                  <a:rPr lang="en-US" sz="2400" dirty="0"/>
                  <a:t> </a:t>
                </a:r>
                <a:r>
                  <a:rPr lang="en-US" sz="2400" dirty="0" err="1"/>
                  <a:t>albeedo</a:t>
                </a:r>
                <a:r>
                  <a:rPr lang="en-US" sz="2400" dirty="0"/>
                  <a:t> 1; </a:t>
                </a:r>
                <a:r>
                  <a:rPr lang="en-US" sz="2400" dirty="0" err="1"/>
                  <a:t>kui</a:t>
                </a:r>
                <a:r>
                  <a:rPr lang="en-US" sz="2400" dirty="0"/>
                  <a:t> see </a:t>
                </a:r>
                <a:r>
                  <a:rPr lang="en-US" sz="2400" dirty="0" err="1"/>
                  <a:t>neelaks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kogu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energia</a:t>
                </a:r>
                <a:r>
                  <a:rPr lang="en-US" sz="2400" dirty="0"/>
                  <a:t>, </a:t>
                </a:r>
                <a:r>
                  <a:rPr lang="en-US" sz="2400" dirty="0" err="1"/>
                  <a:t>oleks</a:t>
                </a:r>
                <a:r>
                  <a:rPr lang="en-US" sz="2400" dirty="0"/>
                  <a:t> </a:t>
                </a:r>
                <a:r>
                  <a:rPr lang="en-US" sz="2400" dirty="0" err="1"/>
                  <a:t>albeedo</a:t>
                </a:r>
                <a:r>
                  <a:rPr lang="en-US" sz="2400" dirty="0"/>
                  <a:t> 0. Maa </a:t>
                </a:r>
                <a:r>
                  <a:rPr lang="en-US" sz="2400" dirty="0" err="1"/>
                  <a:t>jaoks</a:t>
                </a:r>
                <a:r>
                  <a:rPr lang="en-US" sz="2400" dirty="0"/>
                  <a:t> </a:t>
                </a:r>
                <a:r>
                  <a:rPr lang="et-EE" sz="2400" dirty="0"/>
                  <a:t>see </a:t>
                </a:r>
                <a:r>
                  <a:rPr lang="en-US" sz="2400" dirty="0"/>
                  <a:t>on </a:t>
                </a:r>
                <a:r>
                  <a:rPr lang="en-US" sz="2400" dirty="0" err="1"/>
                  <a:t>umbes</a:t>
                </a:r>
                <a:r>
                  <a:rPr lang="en-US" sz="2400" dirty="0"/>
                  <a:t> 0,3; </a:t>
                </a:r>
                <a:r>
                  <a:rPr lang="et-EE" sz="2400" dirty="0"/>
                  <a:t>Seega </a:t>
                </a:r>
                <a:r>
                  <a:rPr lang="en-US" sz="2400" dirty="0"/>
                  <a:t>1−</a:t>
                </a:r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400" dirty="0"/>
                  <a:t> on </a:t>
                </a:r>
                <a:r>
                  <a:rPr lang="en-US" sz="2400" dirty="0" err="1"/>
                  <a:t>päikesekiirguse</a:t>
                </a:r>
                <a:r>
                  <a:rPr lang="et-EE" sz="2400" dirty="0"/>
                  <a:t> </a:t>
                </a:r>
                <a:r>
                  <a:rPr lang="en-US" sz="2400" dirty="0" err="1"/>
                  <a:t>osa</a:t>
                </a:r>
                <a:r>
                  <a:rPr lang="en-US" sz="2400" dirty="0"/>
                  <a:t>, mis </a:t>
                </a:r>
                <a:r>
                  <a:rPr lang="et-EE" sz="2400" dirty="0"/>
                  <a:t>Maa neelab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soojusena</a:t>
                </a:r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247" name="Google Shape;247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31180" y="944137"/>
                <a:ext cx="8497230" cy="3345365"/>
              </a:xfrm>
              <a:prstGeom prst="rect">
                <a:avLst/>
              </a:prstGeom>
              <a:blipFill>
                <a:blip r:embed="rId3"/>
                <a:stretch>
                  <a:fillRect l="-861" r="-1220" b="-455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0341833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4"/>
          <p:cNvSpPr txBox="1">
            <a:spLocks noGrp="1"/>
          </p:cNvSpPr>
          <p:nvPr>
            <p:ph type="title"/>
          </p:nvPr>
        </p:nvSpPr>
        <p:spPr>
          <a:xfrm>
            <a:off x="628650" y="362352"/>
            <a:ext cx="7886700" cy="903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4000" b="1" dirty="0" err="1"/>
              <a:t>Alasti</a:t>
            </a:r>
            <a:r>
              <a:rPr lang="en-US" sz="4000" b="1" dirty="0"/>
              <a:t> </a:t>
            </a:r>
            <a:r>
              <a:rPr lang="en-US" sz="4000" b="1" dirty="0" err="1"/>
              <a:t>planeedi</a:t>
            </a:r>
            <a:r>
              <a:rPr lang="en-US" sz="4000" b="1" dirty="0"/>
              <a:t> </a:t>
            </a:r>
            <a:r>
              <a:rPr lang="en-US" sz="4000" b="1" dirty="0" err="1"/>
              <a:t>mudel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7" name="Google Shape;247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431180" y="1182029"/>
                <a:ext cx="8497230" cy="29290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/>
              </a:bodyPr>
              <a:lstStyle/>
              <a:p>
                <a:pPr marL="50800" indent="0">
                  <a:buNone/>
                </a:pPr>
                <a:r>
                  <a:rPr lang="en-US" sz="2400" dirty="0"/>
                  <a:t>Planeedi </a:t>
                </a:r>
                <a:r>
                  <a:rPr lang="en-US" sz="2400" dirty="0" err="1"/>
                  <a:t>soojuse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sissevoolu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annavad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kolme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suuruse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korrutis</a:t>
                </a:r>
                <a:r>
                  <a:rPr lang="en-US" sz="2400" dirty="0"/>
                  <a:t>: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400" dirty="0" err="1"/>
                  <a:t>Päikese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konstant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400" dirty="0"/>
                  <a:t> (W/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t-EE" sz="2400" dirty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t-EE" sz="2400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).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400" dirty="0"/>
                  <a:t>Maa </a:t>
                </a:r>
                <a:r>
                  <a:rPr lang="en-US" sz="2400" dirty="0" err="1"/>
                  <a:t>pindala</a:t>
                </a:r>
                <a:r>
                  <a:rPr lang="en-US" sz="2400" dirty="0"/>
                  <a:t>, mis on </a:t>
                </a:r>
                <a:r>
                  <a:rPr lang="en-US" sz="2400" dirty="0" err="1"/>
                  <a:t>Päikesele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nähtav</a:t>
                </a:r>
                <a:r>
                  <a:rPr lang="en-US" sz="2400" dirty="0"/>
                  <a:t>, </a:t>
                </a:r>
                <a:r>
                  <a:rPr lang="en-US" sz="2400" dirty="0" err="1"/>
                  <a:t>st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ringiketta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pindala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raadiusega</a:t>
                </a:r>
                <a:r>
                  <a:rPr lang="en-US" sz="2400" dirty="0"/>
                  <a:t> R, mis on </a:t>
                </a:r>
                <a14:m>
                  <m:oMath xmlns:m="http://schemas.openxmlformats.org/officeDocument/2006/math">
                    <m:r>
                      <a:rPr lang="el-GR" sz="2400" i="1" dirty="0" smtClean="0">
                        <a:latin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et-EE" sz="2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t-EE" sz="2400" dirty="0"/>
                  <a:t>.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400" dirty="0" err="1"/>
                  <a:t>Tegur</a:t>
                </a:r>
                <a:r>
                  <a:rPr lang="en-US" sz="2400" dirty="0"/>
                  <a:t> 1−</a:t>
                </a:r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t-EE" sz="2400" dirty="0"/>
                  <a:t>, kus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t-EE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t-EE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on</m:t>
                    </m:r>
                    <m:r>
                      <m:rPr>
                        <m:nor/>
                      </m:rPr>
                      <a:rPr lang="et-EE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dirty="0"/>
                      <m:t>albeedo</m:t>
                    </m:r>
                  </m:oMath>
                </a14:m>
                <a:r>
                  <a:rPr lang="et-EE" sz="2400" dirty="0"/>
                  <a:t> -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päikesekiirguse</a:t>
                </a:r>
                <a:r>
                  <a:rPr lang="et-EE" sz="2400" dirty="0"/>
                  <a:t> </a:t>
                </a:r>
                <a:r>
                  <a:rPr lang="en-US" sz="2400" dirty="0" err="1"/>
                  <a:t>osa</a:t>
                </a:r>
                <a:r>
                  <a:rPr lang="en-US" sz="2400" dirty="0"/>
                  <a:t>, mis </a:t>
                </a:r>
                <a:r>
                  <a:rPr lang="et-EE" sz="2400" dirty="0"/>
                  <a:t>Maa neelab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soojusena</a:t>
                </a:r>
                <a:r>
                  <a:rPr lang="et-EE" sz="2400" dirty="0"/>
                  <a:t>.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t-EE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t-EE" dirty="0"/>
              </a:p>
              <a:p>
                <a:pPr marL="50800" indent="0" algn="ctr">
                  <a:buNone/>
                </a:pPr>
                <a:endParaRPr lang="et-EE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2800" dirty="0"/>
              </a:p>
              <a:p>
                <a:endParaRPr lang="en-US" sz="38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47" name="Google Shape;247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31180" y="1182029"/>
                <a:ext cx="8497230" cy="2929054"/>
              </a:xfrm>
              <a:prstGeom prst="rect">
                <a:avLst/>
              </a:prstGeom>
              <a:blipFill>
                <a:blip r:embed="rId3"/>
                <a:stretch>
                  <a:fillRect l="-71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6D397668-57E9-678F-F1B9-B53DE8B969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7271417"/>
              </p:ext>
            </p:extLst>
          </p:nvPr>
        </p:nvGraphicFramePr>
        <p:xfrm>
          <a:off x="2791832" y="3961471"/>
          <a:ext cx="3411653" cy="474916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411653">
                  <a:extLst>
                    <a:ext uri="{9D8B030D-6E8A-4147-A177-3AD203B41FA5}">
                      <a16:colId xmlns:a16="http://schemas.microsoft.com/office/drawing/2014/main" val="1511346970"/>
                    </a:ext>
                  </a:extLst>
                </a:gridCol>
              </a:tblGrid>
              <a:tr h="47491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631547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CE7187D-28A1-42EC-F705-5517510C6AB8}"/>
                  </a:ext>
                </a:extLst>
              </p:cNvPr>
              <p:cNvSpPr txBox="1"/>
              <p:nvPr/>
            </p:nvSpPr>
            <p:spPr>
              <a:xfrm>
                <a:off x="2927195" y="3974722"/>
                <a:ext cx="35052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sissevool</a:t>
                </a:r>
                <a:r>
                  <a:rPr lang="pt-BR" sz="2400" b="0" i="0" u="none" strike="noStrike" baseline="0" dirty="0">
                    <a:latin typeface="LgdhjqSwqcbnNimbusRomNo9L-Regu"/>
                  </a:rPr>
                  <a:t> </a:t>
                </a:r>
                <a:r>
                  <a:rPr lang="pt-BR" sz="2000" b="0" i="0" u="none" strike="noStrike" baseline="0" dirty="0">
                    <a:latin typeface="DnwlbwQltmlxCMR10"/>
                  </a:rPr>
                  <a:t>= </a:t>
                </a:r>
                <a14:m>
                  <m:oMath xmlns:m="http://schemas.openxmlformats.org/officeDocument/2006/math">
                    <m:r>
                      <a:rPr lang="el-GR" sz="2400" i="1" dirty="0" smtClean="0">
                        <a:latin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et-EE" sz="2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t-EE" sz="2400" b="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t-EE" sz="2400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2400" dirty="0"/>
                          <m:t>1−</m:t>
                        </m:r>
                        <m:r>
                          <m:rPr>
                            <m:nor/>
                          </m:rPr>
                          <a:rPr lang="en-US" sz="2400" dirty="0"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t-EE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CE7187D-28A1-42EC-F705-5517510C6A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7195" y="3974722"/>
                <a:ext cx="3505200" cy="461665"/>
              </a:xfrm>
              <a:prstGeom prst="rect">
                <a:avLst/>
              </a:prstGeom>
              <a:blipFill>
                <a:blip r:embed="rId4"/>
                <a:stretch>
                  <a:fillRect l="-2609" t="-11842" b="-27632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7196973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4"/>
          <p:cNvSpPr txBox="1">
            <a:spLocks noGrp="1"/>
          </p:cNvSpPr>
          <p:nvPr>
            <p:ph type="title"/>
          </p:nvPr>
        </p:nvSpPr>
        <p:spPr>
          <a:xfrm>
            <a:off x="628650" y="362353"/>
            <a:ext cx="7886700" cy="55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4000" b="1" dirty="0" err="1"/>
              <a:t>Alasti</a:t>
            </a:r>
            <a:r>
              <a:rPr lang="en-US" sz="4000" b="1" dirty="0"/>
              <a:t> </a:t>
            </a:r>
            <a:r>
              <a:rPr lang="en-US" sz="4000" b="1" dirty="0" err="1"/>
              <a:t>planeedi</a:t>
            </a:r>
            <a:r>
              <a:rPr lang="en-US" sz="4000" b="1" dirty="0"/>
              <a:t> </a:t>
            </a:r>
            <a:r>
              <a:rPr lang="en-US" sz="4000" b="1" dirty="0" err="1"/>
              <a:t>mudel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7" name="Google Shape;247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431180" y="855133"/>
                <a:ext cx="8497230" cy="3255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/>
              </a:bodyPr>
              <a:lstStyle/>
              <a:p>
                <a:r>
                  <a:rPr lang="en-US" sz="2400" dirty="0"/>
                  <a:t>Soojus</a:t>
                </a:r>
                <a:r>
                  <a:rPr lang="et-EE" sz="2400" dirty="0"/>
                  <a:t>e väljavool</a:t>
                </a:r>
                <a:r>
                  <a:rPr lang="en-US" sz="2400" dirty="0"/>
                  <a:t> Stefan</a:t>
                </a:r>
                <a:r>
                  <a:rPr lang="et-EE" sz="2400" dirty="0"/>
                  <a:t>i </a:t>
                </a:r>
                <a:r>
                  <a:rPr lang="en-US" sz="2400" dirty="0" err="1"/>
                  <a:t>seaduse</a:t>
                </a:r>
                <a:r>
                  <a:rPr lang="en-US" sz="2400" dirty="0"/>
                  <a:t> </a:t>
                </a:r>
                <a:r>
                  <a:rPr lang="et-EE" sz="2400" dirty="0"/>
                  <a:t>järgi </a:t>
                </a:r>
                <a:r>
                  <a:rPr lang="en-US" sz="2400" dirty="0"/>
                  <a:t>on </a:t>
                </a:r>
                <a14:m>
                  <m:oMath xmlns:m="http://schemas.openxmlformats.org/officeDocument/2006/math">
                    <m:r>
                      <a:rPr lang="el-GR" sz="2400" i="1" dirty="0" smtClean="0">
                        <a:latin typeface="Cambria Math" panose="02040503050406030204" pitchFamily="18" charset="0"/>
                      </a:rPr>
                      <m:t>𝜎</m:t>
                    </m:r>
                    <m:sSup>
                      <m:sSupPr>
                        <m:ctrlPr>
                          <a:rPr lang="et-EE" sz="2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t-EE" sz="24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et-EE" sz="2400" dirty="0"/>
                  <a:t>(</a:t>
                </a:r>
                <a:r>
                  <a:rPr lang="el-GR" sz="2400" dirty="0"/>
                  <a:t>σ</a:t>
                </a:r>
                <a:r>
                  <a:rPr lang="et-EE" sz="2400" dirty="0"/>
                  <a:t> on </a:t>
                </a:r>
                <a:r>
                  <a:rPr lang="en-US" sz="2400" dirty="0"/>
                  <a:t>Stefani</a:t>
                </a:r>
                <a:r>
                  <a:rPr lang="et-EE" sz="2400" dirty="0"/>
                  <a:t> </a:t>
                </a:r>
                <a:r>
                  <a:rPr lang="en-US" sz="2400" dirty="0" err="1"/>
                  <a:t>konstant</a:t>
                </a:r>
                <a:r>
                  <a:rPr lang="et-EE" sz="2400" dirty="0"/>
                  <a:t> ≈ </a:t>
                </a:r>
                <a14:m>
                  <m:oMath xmlns:m="http://schemas.openxmlformats.org/officeDocument/2006/math">
                    <m:r>
                      <a:rPr lang="en-US" sz="2400" dirty="0">
                        <a:latin typeface="Cambria Math" panose="02040503050406030204" pitchFamily="18" charset="0"/>
                      </a:rPr>
                      <m:t>5,7×</m:t>
                    </m:r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t-EE" sz="2400" dirty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t-EE" sz="2400" dirty="0">
                            <a:latin typeface="Cambria Math" panose="02040503050406030204" pitchFamily="18" charset="0"/>
                          </a:rPr>
                          <m:t>−8</m:t>
                        </m:r>
                      </m:sup>
                    </m:sSup>
                  </m:oMath>
                </a14:m>
                <a:r>
                  <a:rPr lang="en-US" sz="2400" dirty="0"/>
                  <a:t> W/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t-EE" sz="2400" dirty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t-EE" sz="2400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t-EE" sz="2400" dirty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t-EE" sz="2400" dirty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t-EE" sz="2400" dirty="0"/>
                  <a:t>) </a:t>
                </a:r>
                <a:r>
                  <a:rPr lang="en-US" sz="2400" dirty="0"/>
                  <a:t>ja </a:t>
                </a:r>
                <a:r>
                  <a:rPr lang="et-EE" sz="2400" dirty="0"/>
                  <a:t>Maa </a:t>
                </a:r>
                <a:r>
                  <a:rPr lang="en-US" sz="2400" dirty="0" err="1"/>
                  <a:t>pindala</a:t>
                </a:r>
                <a:r>
                  <a:rPr lang="et-EE" sz="2400" dirty="0"/>
                  <a:t> </a:t>
                </a:r>
                <a14:m>
                  <m:oMath xmlns:m="http://schemas.openxmlformats.org/officeDocument/2006/math">
                    <m:r>
                      <a:rPr lang="et-EE" sz="2400" b="0" i="0" dirty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l-GR" sz="2400" i="1" dirty="0">
                        <a:latin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et-EE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t-EE" sz="2400" dirty="0"/>
                  <a:t>korrutis</a:t>
                </a:r>
                <a:r>
                  <a:rPr lang="en-US" sz="2400" dirty="0"/>
                  <a:t>. </a:t>
                </a:r>
                <a:r>
                  <a:rPr lang="en-US" sz="2400" dirty="0" err="1"/>
                  <a:t>Seega</a:t>
                </a:r>
                <a:endParaRPr lang="et-EE" sz="2400" dirty="0"/>
              </a:p>
              <a:p>
                <a:endParaRPr lang="et-EE" sz="1800" dirty="0"/>
              </a:p>
              <a:p>
                <a:r>
                  <a:rPr lang="fi-FI" sz="2400" dirty="0" err="1"/>
                  <a:t>Tasakaaluolekus</a:t>
                </a:r>
                <a:r>
                  <a:rPr lang="fi-FI" sz="2400" dirty="0"/>
                  <a:t> </a:t>
                </a:r>
                <a:r>
                  <a:rPr lang="fi-FI" sz="2400" dirty="0" err="1"/>
                  <a:t>peavad</a:t>
                </a:r>
                <a:r>
                  <a:rPr lang="fi-FI" sz="2400" dirty="0"/>
                  <a:t> </a:t>
                </a:r>
                <a:r>
                  <a:rPr lang="fi-FI" sz="2400" dirty="0" err="1"/>
                  <a:t>sissevool</a:t>
                </a:r>
                <a:r>
                  <a:rPr lang="fi-FI" sz="2400" dirty="0"/>
                  <a:t> ja </a:t>
                </a:r>
                <a:r>
                  <a:rPr lang="fi-FI" sz="2400" dirty="0" err="1"/>
                  <a:t>väljavool</a:t>
                </a:r>
                <a:r>
                  <a:rPr lang="fi-FI" sz="2400" dirty="0"/>
                  <a:t> olema </a:t>
                </a:r>
                <a:r>
                  <a:rPr lang="et-EE" sz="2400" dirty="0"/>
                  <a:t>=</a:t>
                </a:r>
                <a:r>
                  <a:rPr lang="fi-FI" sz="2400" dirty="0"/>
                  <a:t>.</a:t>
                </a:r>
                <a:endParaRPr lang="et-EE" sz="2400" dirty="0"/>
              </a:p>
              <a:p>
                <a:pPr marL="50800" indent="0" algn="ctr">
                  <a:buNone/>
                </a:pPr>
                <a:endParaRPr lang="ru-RU" sz="2000" b="0" i="0" u="none" strike="noStrike" dirty="0">
                  <a:effectLst/>
                  <a:highlight>
                    <a:srgbClr val="F99E3B"/>
                  </a:highlight>
                  <a:latin typeface="Arial" panose="020B0604020202020204" pitchFamily="34" charset="0"/>
                </a:endParaRPr>
              </a:p>
              <a:p>
                <a:pPr marL="50800" indent="0" algn="ctr">
                  <a:buNone/>
                </a:pPr>
                <a:endParaRPr lang="ru-RU" dirty="0"/>
              </a:p>
              <a:p>
                <a:pPr marL="50800" indent="0" algn="ctr">
                  <a:buNone/>
                </a:pPr>
                <a:endParaRPr lang="ru-RU" dirty="0"/>
              </a:p>
              <a:p>
                <a:pPr marL="50800" indent="0" algn="ctr">
                  <a:buNone/>
                </a:pPr>
                <a:endParaRPr lang="et-EE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2800" dirty="0"/>
              </a:p>
              <a:p>
                <a:endParaRPr lang="en-US" sz="38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47" name="Google Shape;247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31180" y="855133"/>
                <a:ext cx="8497230" cy="3255950"/>
              </a:xfrm>
              <a:prstGeom prst="rect">
                <a:avLst/>
              </a:prstGeom>
              <a:blipFill>
                <a:blip r:embed="rId3"/>
                <a:stretch>
                  <a:fillRect l="-861" r="-129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6D397668-57E9-678F-F1B9-B53DE8B969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3083617"/>
              </p:ext>
            </p:extLst>
          </p:nvPr>
        </p:nvGraphicFramePr>
        <p:xfrm>
          <a:off x="2758067" y="2053146"/>
          <a:ext cx="3048000" cy="37084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5113469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631547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CE7187D-28A1-42EC-F705-5517510C6AB8}"/>
                  </a:ext>
                </a:extLst>
              </p:cNvPr>
              <p:cNvSpPr txBox="1"/>
              <p:nvPr/>
            </p:nvSpPr>
            <p:spPr>
              <a:xfrm>
                <a:off x="2929053" y="2021713"/>
                <a:ext cx="295879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t-EE" sz="2400" dirty="0"/>
                  <a:t>välja</a:t>
                </a:r>
                <a:r>
                  <a:rPr lang="en-US" sz="2400" dirty="0" err="1"/>
                  <a:t>vool</a:t>
                </a:r>
                <a:r>
                  <a:rPr lang="pt-BR" sz="2400" b="0" i="0" u="none" strike="noStrike" baseline="0" dirty="0">
                    <a:latin typeface="LgdhjqSwqcbnNimbusRomNo9L-Regu"/>
                  </a:rPr>
                  <a:t> </a:t>
                </a:r>
                <a:r>
                  <a:rPr lang="pt-BR" sz="2000" b="0" i="0" u="none" strike="noStrike" baseline="0" dirty="0">
                    <a:latin typeface="DnwlbwQltmlxCMR10"/>
                  </a:rPr>
                  <a:t>=</a:t>
                </a:r>
                <a:r>
                  <a:rPr lang="et-EE" sz="2000" b="0" i="0" u="none" strike="noStrike" baseline="0" dirty="0">
                    <a:latin typeface="DnwlbwQltmlxCMR10"/>
                  </a:rPr>
                  <a:t> </a:t>
                </a:r>
                <a:r>
                  <a:rPr lang="et-EE" sz="2400" b="0" i="0" u="none" strike="noStrike" baseline="0" dirty="0">
                    <a:latin typeface="DnwlbwQltmlxCMR10"/>
                  </a:rPr>
                  <a:t>4</a:t>
                </a:r>
                <a14:m>
                  <m:oMath xmlns:m="http://schemas.openxmlformats.org/officeDocument/2006/math">
                    <m:r>
                      <a:rPr lang="el-GR" sz="2400" i="1" dirty="0">
                        <a:latin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et-EE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l-GR" sz="2400" i="1" dirty="0">
                        <a:latin typeface="Cambria Math" panose="02040503050406030204" pitchFamily="18" charset="0"/>
                      </a:rPr>
                      <m:t>𝜎</m:t>
                    </m:r>
                    <m:sSup>
                      <m:sSupPr>
                        <m:ctrlPr>
                          <a:rPr lang="et-EE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t-EE" sz="2400" i="1" dirty="0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CE7187D-28A1-42EC-F705-5517510C6A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9053" y="2021713"/>
                <a:ext cx="2958790" cy="461665"/>
              </a:xfrm>
              <a:prstGeom prst="rect">
                <a:avLst/>
              </a:prstGeom>
              <a:blipFill>
                <a:blip r:embed="rId4"/>
                <a:stretch>
                  <a:fillRect l="-3086" t="-12000" b="-30667"/>
                </a:stretch>
              </a:blipFill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el 6">
                <a:extLst>
                  <a:ext uri="{FF2B5EF4-FFF2-40B4-BE49-F238E27FC236}">
                    <a16:creationId xmlns:a16="http://schemas.microsoft.com/office/drawing/2014/main" id="{E3F979E5-CE5F-57F8-0C2C-F957A4EBAB9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50623897"/>
                  </p:ext>
                </p:extLst>
              </p:nvPr>
            </p:nvGraphicFramePr>
            <p:xfrm>
              <a:off x="2758067" y="3004435"/>
              <a:ext cx="3608866" cy="670560"/>
            </p:xfrm>
            <a:graphic>
              <a:graphicData uri="http://schemas.openxmlformats.org/drawingml/2006/table">
                <a:tbl>
                  <a:tblPr firstRow="1" bandRow="1">
                    <a:tableStyleId>{912C8C85-51F0-491E-9774-3900AFEF0FD7}</a:tableStyleId>
                  </a:tblPr>
                  <a:tblGrid>
                    <a:gridCol w="3608866">
                      <a:extLst>
                        <a:ext uri="{9D8B030D-6E8A-4147-A177-3AD203B41FA5}">
                          <a16:colId xmlns:a16="http://schemas.microsoft.com/office/drawing/2014/main" val="2960266327"/>
                        </a:ext>
                      </a:extLst>
                    </a:gridCol>
                  </a:tblGrid>
                  <a:tr h="609599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l-GR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sSup>
                                <m:sSupPr>
                                  <m:ctrlPr>
                                    <a:rPr lang="et-EE" sz="24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t-EE" sz="24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  <m:r>
                                    <a:rPr lang="et-EE" sz="24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400" b="0" dirty="0">
                                      <a:solidFill>
                                        <a:schemeClr val="tx1"/>
                                      </a:solidFill>
                                    </a:rPr>
                                    <m:t>1−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400" dirty="0">
                                      <a:solidFill>
                                        <a:schemeClr val="tx1"/>
                                      </a:solidFill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  <m:r>
                                    <a:rPr lang="et-EE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  <m:r>
                                    <a:rPr lang="en-US" sz="24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n-US" sz="24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pt-BR" sz="2400" b="0" i="0" u="none" strike="noStrike" baseline="0" dirty="0">
                              <a:solidFill>
                                <a:schemeClr val="tx1"/>
                              </a:solidFill>
                              <a:latin typeface="DnwlbwQltmlxCMR10"/>
                            </a:rPr>
                            <a:t>= </a:t>
                          </a:r>
                          <a:r>
                            <a:rPr lang="et-EE" sz="2400" b="0" i="0" u="none" strike="noStrike" baseline="0" dirty="0">
                              <a:solidFill>
                                <a:schemeClr val="tx1"/>
                              </a:solidFill>
                              <a:latin typeface="DnwlbwQltmlxCMR10"/>
                            </a:rPr>
                            <a:t>4</a:t>
                          </a:r>
                          <a14:m>
                            <m:oMath xmlns:m="http://schemas.openxmlformats.org/officeDocument/2006/math">
                              <m:r>
                                <a:rPr lang="el-GR" sz="2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sSup>
                                <m:sSupPr>
                                  <m:ctrlPr>
                                    <a:rPr lang="et-EE" sz="24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n-US" sz="24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l-GR" sz="24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  <m:sSup>
                                <m:sSupPr>
                                  <m:ctrlPr>
                                    <a:rPr lang="et-EE" sz="24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p>
                                  <m:r>
                                    <a:rPr lang="en-US" sz="24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t-EE" sz="24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p>
                              </m:sSup>
                            </m:oMath>
                          </a14:m>
                          <a:endParaRPr lang="et-EE" sz="240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6776406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el 6">
                <a:extLst>
                  <a:ext uri="{FF2B5EF4-FFF2-40B4-BE49-F238E27FC236}">
                    <a16:creationId xmlns:a16="http://schemas.microsoft.com/office/drawing/2014/main" id="{E3F979E5-CE5F-57F8-0C2C-F957A4EBAB9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50623897"/>
                  </p:ext>
                </p:extLst>
              </p:nvPr>
            </p:nvGraphicFramePr>
            <p:xfrm>
              <a:off x="2758067" y="3004435"/>
              <a:ext cx="3608866" cy="670560"/>
            </p:xfrm>
            <a:graphic>
              <a:graphicData uri="http://schemas.openxmlformats.org/drawingml/2006/table">
                <a:tbl>
                  <a:tblPr firstRow="1" bandRow="1">
                    <a:tableStyleId>{912C8C85-51F0-491E-9774-3900AFEF0FD7}</a:tableStyleId>
                  </a:tblPr>
                  <a:tblGrid>
                    <a:gridCol w="3608866">
                      <a:extLst>
                        <a:ext uri="{9D8B030D-6E8A-4147-A177-3AD203B41FA5}">
                          <a16:colId xmlns:a16="http://schemas.microsoft.com/office/drawing/2014/main" val="2960266327"/>
                        </a:ext>
                      </a:extLst>
                    </a:gridCol>
                  </a:tblGrid>
                  <a:tr h="670560">
                    <a:tc>
                      <a:txBody>
                        <a:bodyPr/>
                        <a:lstStyle/>
                        <a:p>
                          <a:endParaRPr lang="et-EE"/>
                        </a:p>
                      </a:txBody>
                      <a:tcPr>
                        <a:blipFill>
                          <a:blip r:embed="rId5"/>
                          <a:stretch>
                            <a:fillRect l="-169" t="-6306" r="-337" b="-180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67764062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9" name="Pilt 8">
            <a:extLst>
              <a:ext uri="{FF2B5EF4-FFF2-40B4-BE49-F238E27FC236}">
                <a16:creationId xmlns:a16="http://schemas.microsoft.com/office/drawing/2014/main" id="{EAACEE63-AF31-2194-D9EC-938271D112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9904" y="3729266"/>
            <a:ext cx="1964191" cy="797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548998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4"/>
          <p:cNvSpPr txBox="1">
            <a:spLocks noGrp="1"/>
          </p:cNvSpPr>
          <p:nvPr>
            <p:ph type="title"/>
          </p:nvPr>
        </p:nvSpPr>
        <p:spPr>
          <a:xfrm>
            <a:off x="628650" y="362352"/>
            <a:ext cx="7886700" cy="518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4000" b="1" dirty="0" err="1"/>
              <a:t>Alasti</a:t>
            </a:r>
            <a:r>
              <a:rPr lang="en-US" sz="4000" b="1" dirty="0"/>
              <a:t> </a:t>
            </a:r>
            <a:r>
              <a:rPr lang="en-US" sz="4000" b="1" dirty="0" err="1"/>
              <a:t>planeedi</a:t>
            </a:r>
            <a:r>
              <a:rPr lang="en-US" sz="4000" b="1" dirty="0"/>
              <a:t> </a:t>
            </a:r>
            <a:r>
              <a:rPr lang="en-US" sz="4000" b="1" dirty="0" err="1"/>
              <a:t>mudel</a:t>
            </a:r>
            <a:endParaRPr lang="en-US" sz="4000" dirty="0"/>
          </a:p>
        </p:txBody>
      </p:sp>
      <p:sp>
        <p:nvSpPr>
          <p:cNvPr id="247" name="Google Shape;247;p14"/>
          <p:cNvSpPr txBox="1">
            <a:spLocks noGrp="1"/>
          </p:cNvSpPr>
          <p:nvPr>
            <p:ph type="body" idx="1"/>
          </p:nvPr>
        </p:nvSpPr>
        <p:spPr>
          <a:xfrm>
            <a:off x="431180" y="1182029"/>
            <a:ext cx="8497230" cy="2929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0800" indent="0" algn="ctr">
              <a:buNone/>
            </a:pPr>
            <a:endParaRPr lang="et-EE" dirty="0"/>
          </a:p>
          <a:p>
            <a:pPr>
              <a:buFont typeface="Arial" panose="020B0604020202020204" pitchFamily="34" charset="0"/>
              <a:buChar char="•"/>
            </a:pPr>
            <a:endParaRPr lang="en-US" sz="2800" dirty="0"/>
          </a:p>
          <a:p>
            <a:endParaRPr lang="en-US" sz="3800" dirty="0"/>
          </a:p>
          <a:p>
            <a:endParaRPr lang="en-US" dirty="0"/>
          </a:p>
        </p:txBody>
      </p:sp>
      <p:pic>
        <p:nvPicPr>
          <p:cNvPr id="5" name="Pilt 4">
            <a:extLst>
              <a:ext uri="{FF2B5EF4-FFF2-40B4-BE49-F238E27FC236}">
                <a16:creationId xmlns:a16="http://schemas.microsoft.com/office/drawing/2014/main" id="{979F80A5-41E9-8785-10C8-697EA50B11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8718" y="1032417"/>
            <a:ext cx="1862154" cy="756147"/>
          </a:xfrm>
          <a:prstGeom prst="rect">
            <a:avLst/>
          </a:prstGeom>
        </p:spPr>
      </p:pic>
      <p:pic>
        <p:nvPicPr>
          <p:cNvPr id="8" name="Pilt 7">
            <a:extLst>
              <a:ext uri="{FF2B5EF4-FFF2-40B4-BE49-F238E27FC236}">
                <a16:creationId xmlns:a16="http://schemas.microsoft.com/office/drawing/2014/main" id="{A6DC8CFA-DBD9-0CD0-D4B8-3ABE79FA04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784" y="1788564"/>
            <a:ext cx="6941431" cy="97811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D847BD3-1845-50FA-330D-4B6CD039D5DE}"/>
              </a:ext>
            </a:extLst>
          </p:cNvPr>
          <p:cNvSpPr txBox="1"/>
          <p:nvPr/>
        </p:nvSpPr>
        <p:spPr>
          <a:xfrm>
            <a:off x="628650" y="2966029"/>
            <a:ext cx="805847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/>
              <a:t>See vastus on </a:t>
            </a:r>
            <a:r>
              <a:rPr lang="en-US" sz="2200" dirty="0" err="1"/>
              <a:t>oluliselt</a:t>
            </a:r>
            <a:r>
              <a:rPr lang="en-US" sz="2200" dirty="0"/>
              <a:t> </a:t>
            </a:r>
            <a:r>
              <a:rPr lang="en-US" sz="2200" dirty="0" err="1"/>
              <a:t>alla</a:t>
            </a:r>
            <a:r>
              <a:rPr lang="en-US" sz="2200" dirty="0"/>
              <a:t> </a:t>
            </a:r>
            <a:r>
              <a:rPr lang="en-US" sz="2200" dirty="0" err="1"/>
              <a:t>külmumispunkti</a:t>
            </a:r>
            <a:r>
              <a:rPr lang="en-US" sz="2200" dirty="0"/>
              <a:t> (273 K) ja </a:t>
            </a:r>
            <a:r>
              <a:rPr lang="en-US" sz="2200" dirty="0" err="1"/>
              <a:t>palju</a:t>
            </a:r>
            <a:r>
              <a:rPr lang="en-US" sz="2200" dirty="0"/>
              <a:t> </a:t>
            </a:r>
            <a:r>
              <a:rPr lang="en-US" sz="2200" dirty="0" err="1"/>
              <a:t>külmem</a:t>
            </a:r>
            <a:r>
              <a:rPr lang="en-US" sz="2200" dirty="0"/>
              <a:t>, </a:t>
            </a:r>
            <a:r>
              <a:rPr lang="en-US" sz="2200" dirty="0" err="1"/>
              <a:t>kui</a:t>
            </a:r>
            <a:r>
              <a:rPr lang="en-US" sz="2200" dirty="0"/>
              <a:t> </a:t>
            </a:r>
            <a:r>
              <a:rPr lang="en-US" sz="2200" dirty="0" err="1"/>
              <a:t>õige</a:t>
            </a:r>
            <a:r>
              <a:rPr lang="en-US" sz="2200" dirty="0"/>
              <a:t> </a:t>
            </a:r>
            <a:r>
              <a:rPr lang="en-US" sz="2200" dirty="0" err="1"/>
              <a:t>väärtus</a:t>
            </a:r>
            <a:r>
              <a:rPr lang="en-US" sz="2200" dirty="0"/>
              <a:t>, </a:t>
            </a:r>
            <a:r>
              <a:rPr lang="en-US" sz="2200" dirty="0" err="1"/>
              <a:t>umbes</a:t>
            </a:r>
            <a:r>
              <a:rPr lang="en-US" sz="2200" dirty="0"/>
              <a:t> 288 K. Mis </a:t>
            </a:r>
            <a:r>
              <a:rPr lang="en-US" sz="2200" dirty="0" err="1"/>
              <a:t>läks</a:t>
            </a:r>
            <a:r>
              <a:rPr lang="en-US" sz="2200" dirty="0"/>
              <a:t> </a:t>
            </a:r>
            <a:r>
              <a:rPr lang="en-US" sz="2200" dirty="0" err="1"/>
              <a:t>valesti</a:t>
            </a:r>
            <a:r>
              <a:rPr lang="en-US" sz="2200" dirty="0"/>
              <a:t>? </a:t>
            </a:r>
            <a:r>
              <a:rPr lang="et-EE" sz="2200" dirty="0"/>
              <a:t>Osutub</a:t>
            </a:r>
            <a:r>
              <a:rPr lang="en-US" sz="2200" dirty="0"/>
              <a:t>, </a:t>
            </a:r>
            <a:r>
              <a:rPr lang="et-EE" sz="2200" dirty="0"/>
              <a:t>et </a:t>
            </a:r>
            <a:r>
              <a:rPr lang="en-US" sz="2200" dirty="0" err="1"/>
              <a:t>saime</a:t>
            </a:r>
            <a:r>
              <a:rPr lang="en-US" sz="2200" dirty="0"/>
              <a:t> </a:t>
            </a:r>
            <a:r>
              <a:rPr lang="en-US" sz="2200" dirty="0" err="1"/>
              <a:t>liiga</a:t>
            </a:r>
            <a:r>
              <a:rPr lang="en-US" sz="2200" dirty="0"/>
              <a:t> </a:t>
            </a:r>
            <a:r>
              <a:rPr lang="en-US" sz="2200" dirty="0" err="1"/>
              <a:t>külma</a:t>
            </a:r>
            <a:r>
              <a:rPr lang="en-US" sz="2200" dirty="0"/>
              <a:t> </a:t>
            </a:r>
            <a:r>
              <a:rPr lang="en-US" sz="2200" dirty="0" err="1"/>
              <a:t>vastuse</a:t>
            </a:r>
            <a:r>
              <a:rPr lang="en-US" sz="2200" dirty="0"/>
              <a:t>, </a:t>
            </a:r>
            <a:r>
              <a:rPr lang="en-US" sz="2200" dirty="0" err="1"/>
              <a:t>kuna</a:t>
            </a:r>
            <a:r>
              <a:rPr lang="en-US" sz="2200" dirty="0"/>
              <a:t> </a:t>
            </a:r>
            <a:r>
              <a:rPr lang="en-US" sz="2200" dirty="0" err="1"/>
              <a:t>jätsime</a:t>
            </a:r>
            <a:r>
              <a:rPr lang="en-US" sz="2200" dirty="0"/>
              <a:t> </a:t>
            </a:r>
            <a:r>
              <a:rPr lang="en-US" sz="2200" dirty="0" err="1"/>
              <a:t>arvestamata</a:t>
            </a:r>
            <a:r>
              <a:rPr lang="en-US" sz="2200" dirty="0"/>
              <a:t> </a:t>
            </a:r>
            <a:r>
              <a:rPr lang="en-US" sz="2200" dirty="0" err="1"/>
              <a:t>atmosfääri</a:t>
            </a:r>
            <a:r>
              <a:rPr lang="en-US" sz="2200" dirty="0"/>
              <a:t> </a:t>
            </a:r>
            <a:r>
              <a:rPr lang="en-US" sz="2200" dirty="0" err="1"/>
              <a:t>mõju</a:t>
            </a:r>
            <a:r>
              <a:rPr lang="en-US" sz="2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08886066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4"/>
          <p:cNvSpPr txBox="1">
            <a:spLocks noGrp="1"/>
          </p:cNvSpPr>
          <p:nvPr>
            <p:ph type="title"/>
          </p:nvPr>
        </p:nvSpPr>
        <p:spPr>
          <a:xfrm>
            <a:off x="628650" y="362352"/>
            <a:ext cx="7886700" cy="903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b="1" dirty="0" err="1"/>
              <a:t>Kasvuhoone</a:t>
            </a:r>
            <a:r>
              <a:rPr lang="et-EE" b="1" dirty="0"/>
              <a:t> </a:t>
            </a:r>
            <a:r>
              <a:rPr lang="en-US" b="1" dirty="0" err="1"/>
              <a:t>efekt</a:t>
            </a:r>
            <a:endParaRPr lang="en-US" sz="4000" b="1" dirty="0"/>
          </a:p>
        </p:txBody>
      </p:sp>
      <p:sp>
        <p:nvSpPr>
          <p:cNvPr id="247" name="Google Shape;247;p14"/>
          <p:cNvSpPr txBox="1">
            <a:spLocks noGrp="1"/>
          </p:cNvSpPr>
          <p:nvPr>
            <p:ph type="body" idx="1"/>
          </p:nvPr>
        </p:nvSpPr>
        <p:spPr>
          <a:xfrm>
            <a:off x="431179" y="1182028"/>
            <a:ext cx="4988313" cy="3110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50800" indent="0">
              <a:buNone/>
            </a:pPr>
            <a:r>
              <a:rPr lang="en-US" sz="2600" dirty="0" err="1"/>
              <a:t>Kasvuhoone</a:t>
            </a:r>
            <a:r>
              <a:rPr lang="en-US" sz="2600" dirty="0"/>
              <a:t> </a:t>
            </a:r>
            <a:r>
              <a:rPr lang="en-US" sz="2600" dirty="0" err="1"/>
              <a:t>soojeneb</a:t>
            </a:r>
            <a:r>
              <a:rPr lang="en-US" sz="2600" dirty="0"/>
              <a:t>, </a:t>
            </a:r>
            <a:r>
              <a:rPr lang="en-US" sz="2600" dirty="0" err="1"/>
              <a:t>sest</a:t>
            </a:r>
            <a:r>
              <a:rPr lang="en-US" sz="2600" dirty="0"/>
              <a:t> </a:t>
            </a:r>
            <a:r>
              <a:rPr lang="en-US" sz="2600" dirty="0" err="1"/>
              <a:t>selle</a:t>
            </a:r>
            <a:r>
              <a:rPr lang="en-US" sz="2600" dirty="0"/>
              <a:t> </a:t>
            </a:r>
            <a:r>
              <a:rPr lang="en-US" sz="2600" dirty="0" err="1"/>
              <a:t>klaas</a:t>
            </a:r>
            <a:r>
              <a:rPr lang="en-US" sz="2600" dirty="0"/>
              <a:t>, mis on </a:t>
            </a:r>
            <a:r>
              <a:rPr lang="en-US" sz="2600" dirty="0" err="1"/>
              <a:t>üsna</a:t>
            </a:r>
            <a:r>
              <a:rPr lang="en-US" sz="2600" dirty="0"/>
              <a:t> </a:t>
            </a:r>
            <a:r>
              <a:rPr lang="en-US" sz="2600" dirty="0" err="1"/>
              <a:t>läbipaistev</a:t>
            </a:r>
            <a:r>
              <a:rPr lang="en-US" sz="2600" dirty="0"/>
              <a:t> </a:t>
            </a:r>
            <a:r>
              <a:rPr lang="en-US" sz="2600" dirty="0" err="1"/>
              <a:t>sissetulevale</a:t>
            </a:r>
            <a:r>
              <a:rPr lang="en-US" sz="2600" dirty="0"/>
              <a:t> </a:t>
            </a:r>
            <a:r>
              <a:rPr lang="en-US" sz="2600" dirty="0" err="1"/>
              <a:t>päikesekiirgusele</a:t>
            </a:r>
            <a:r>
              <a:rPr lang="en-US" sz="2600" dirty="0"/>
              <a:t>, on </a:t>
            </a:r>
            <a:r>
              <a:rPr lang="en-US" sz="2600" dirty="0" err="1"/>
              <a:t>palju</a:t>
            </a:r>
            <a:r>
              <a:rPr lang="en-US" sz="2600" dirty="0"/>
              <a:t> </a:t>
            </a:r>
            <a:r>
              <a:rPr lang="en-US" sz="2600" dirty="0" err="1"/>
              <a:t>vähem</a:t>
            </a:r>
            <a:r>
              <a:rPr lang="en-US" sz="2600" dirty="0"/>
              <a:t> </a:t>
            </a:r>
            <a:r>
              <a:rPr lang="en-US" sz="2600" dirty="0" err="1"/>
              <a:t>läbipaistev</a:t>
            </a:r>
            <a:r>
              <a:rPr lang="en-US" sz="2600" dirty="0"/>
              <a:t> </a:t>
            </a:r>
            <a:r>
              <a:rPr lang="en-US" sz="2600" dirty="0" err="1"/>
              <a:t>pinnasest</a:t>
            </a:r>
            <a:r>
              <a:rPr lang="en-US" sz="2600" dirty="0"/>
              <a:t> ja </a:t>
            </a:r>
            <a:r>
              <a:rPr lang="en-US" sz="2600" dirty="0" err="1"/>
              <a:t>taimedest</a:t>
            </a:r>
            <a:r>
              <a:rPr lang="en-US" sz="2600" dirty="0"/>
              <a:t> </a:t>
            </a:r>
            <a:r>
              <a:rPr lang="en-US" sz="2600" dirty="0" err="1"/>
              <a:t>lähtuva</a:t>
            </a:r>
            <a:r>
              <a:rPr lang="en-US" sz="2600" dirty="0"/>
              <a:t> </a:t>
            </a:r>
            <a:r>
              <a:rPr lang="en-US" sz="2600" dirty="0" err="1"/>
              <a:t>taaskiirgava</a:t>
            </a:r>
            <a:r>
              <a:rPr lang="en-US" sz="2600" dirty="0"/>
              <a:t> </a:t>
            </a:r>
            <a:r>
              <a:rPr lang="en-US" sz="2600" dirty="0" err="1"/>
              <a:t>soojuse</a:t>
            </a:r>
            <a:r>
              <a:rPr lang="en-US" sz="2600" dirty="0"/>
              <a:t> </a:t>
            </a:r>
            <a:r>
              <a:rPr lang="en-US" sz="2600" dirty="0" err="1"/>
              <a:t>suhtes</a:t>
            </a:r>
            <a:r>
              <a:rPr lang="en-US" sz="2600" dirty="0"/>
              <a:t>. </a:t>
            </a:r>
            <a:r>
              <a:rPr lang="en-US" sz="2600" dirty="0" err="1"/>
              <a:t>Suur</a:t>
            </a:r>
            <a:r>
              <a:rPr lang="en-US" sz="2600" dirty="0"/>
              <a:t> </a:t>
            </a:r>
            <a:r>
              <a:rPr lang="en-US" sz="2600" dirty="0" err="1"/>
              <a:t>osa</a:t>
            </a:r>
            <a:r>
              <a:rPr lang="en-US" sz="2600" dirty="0"/>
              <a:t> </a:t>
            </a:r>
            <a:r>
              <a:rPr lang="en-US" sz="2600" dirty="0" err="1"/>
              <a:t>sellest</a:t>
            </a:r>
            <a:r>
              <a:rPr lang="en-US" sz="2600" dirty="0"/>
              <a:t> </a:t>
            </a:r>
            <a:r>
              <a:rPr lang="en-US" sz="2600" dirty="0" err="1"/>
              <a:t>taaskiirgavast</a:t>
            </a:r>
            <a:r>
              <a:rPr lang="en-US" sz="2600" dirty="0"/>
              <a:t> </a:t>
            </a:r>
            <a:r>
              <a:rPr lang="en-US" sz="2600" dirty="0" err="1"/>
              <a:t>soojusest</a:t>
            </a:r>
            <a:r>
              <a:rPr lang="en-US" sz="2600" dirty="0"/>
              <a:t> </a:t>
            </a:r>
            <a:r>
              <a:rPr lang="en-US" sz="2600" dirty="0" err="1"/>
              <a:t>jääb</a:t>
            </a:r>
            <a:r>
              <a:rPr lang="en-US" sz="2600" dirty="0"/>
              <a:t> </a:t>
            </a:r>
            <a:r>
              <a:rPr lang="en-US" sz="2600" dirty="0" err="1"/>
              <a:t>seega</a:t>
            </a:r>
            <a:r>
              <a:rPr lang="en-US" sz="2600" dirty="0"/>
              <a:t> </a:t>
            </a:r>
            <a:r>
              <a:rPr lang="en-US" sz="2600" dirty="0" err="1"/>
              <a:t>kasvuhoonesse</a:t>
            </a:r>
            <a:r>
              <a:rPr lang="en-US" sz="2600" dirty="0"/>
              <a:t>, </a:t>
            </a:r>
            <a:r>
              <a:rPr lang="en-US" sz="2600" dirty="0" err="1"/>
              <a:t>kus</a:t>
            </a:r>
            <a:r>
              <a:rPr lang="en-US" sz="2600" dirty="0"/>
              <a:t> see </a:t>
            </a:r>
            <a:r>
              <a:rPr lang="en-US" sz="2600" dirty="0" err="1"/>
              <a:t>muudab</a:t>
            </a:r>
            <a:r>
              <a:rPr lang="en-US" sz="2600" dirty="0"/>
              <a:t> </a:t>
            </a:r>
            <a:r>
              <a:rPr lang="en-US" sz="2600" dirty="0" err="1"/>
              <a:t>temperatuuri</a:t>
            </a:r>
            <a:r>
              <a:rPr lang="en-US" sz="2600" dirty="0"/>
              <a:t> </a:t>
            </a:r>
            <a:r>
              <a:rPr lang="en-US" sz="2600" dirty="0" err="1"/>
              <a:t>soojemaks</a:t>
            </a:r>
            <a:r>
              <a:rPr lang="en-US" sz="2600" dirty="0"/>
              <a:t>, </a:t>
            </a:r>
            <a:r>
              <a:rPr lang="en-US" sz="2600" dirty="0" err="1"/>
              <a:t>kui</a:t>
            </a:r>
            <a:r>
              <a:rPr lang="en-US" sz="2600" dirty="0"/>
              <a:t> see </a:t>
            </a:r>
            <a:r>
              <a:rPr lang="en-US" sz="2600" dirty="0" err="1"/>
              <a:t>muidu</a:t>
            </a:r>
            <a:r>
              <a:rPr lang="en-US" sz="2600" dirty="0"/>
              <a:t> </a:t>
            </a:r>
            <a:r>
              <a:rPr lang="en-US" sz="2600" dirty="0" err="1"/>
              <a:t>oleks</a:t>
            </a:r>
            <a:r>
              <a:rPr lang="en-US" sz="2600" dirty="0"/>
              <a:t>.</a:t>
            </a:r>
          </a:p>
          <a:p>
            <a:endParaRPr lang="en-US" sz="3800" dirty="0"/>
          </a:p>
          <a:p>
            <a:endParaRPr lang="en-US" dirty="0"/>
          </a:p>
        </p:txBody>
      </p:sp>
      <p:pic>
        <p:nvPicPr>
          <p:cNvPr id="1033" name="Picture 9" descr="Growing Plants In A Greenhouse - Suitable Plants For Greenhouse Gardening |  Gardening Know How">
            <a:extLst>
              <a:ext uri="{FF2B5EF4-FFF2-40B4-BE49-F238E27FC236}">
                <a16:creationId xmlns:a16="http://schemas.microsoft.com/office/drawing/2014/main" id="{3D56DA9C-2DC0-8CB1-13EE-6ABD1E4892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493" y="1182029"/>
            <a:ext cx="3507640" cy="2329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0457409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4"/>
          <p:cNvSpPr txBox="1">
            <a:spLocks noGrp="1"/>
          </p:cNvSpPr>
          <p:nvPr>
            <p:ph type="title"/>
          </p:nvPr>
        </p:nvSpPr>
        <p:spPr>
          <a:xfrm>
            <a:off x="628650" y="362352"/>
            <a:ext cx="7886700" cy="712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b="1" dirty="0" err="1"/>
              <a:t>Kasvuhoone</a:t>
            </a:r>
            <a:r>
              <a:rPr lang="et-EE" b="1" dirty="0"/>
              <a:t> </a:t>
            </a:r>
            <a:r>
              <a:rPr lang="en-US" b="1" dirty="0" err="1"/>
              <a:t>efekt</a:t>
            </a:r>
            <a:endParaRPr lang="en-US" sz="4000" b="1" dirty="0"/>
          </a:p>
        </p:txBody>
      </p:sp>
      <p:sp>
        <p:nvSpPr>
          <p:cNvPr id="247" name="Google Shape;247;p14"/>
          <p:cNvSpPr txBox="1">
            <a:spLocks noGrp="1"/>
          </p:cNvSpPr>
          <p:nvPr>
            <p:ph type="body" idx="1"/>
          </p:nvPr>
        </p:nvSpPr>
        <p:spPr>
          <a:xfrm>
            <a:off x="431179" y="1075267"/>
            <a:ext cx="6232088" cy="3110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err="1"/>
              <a:t>Vaatleme</a:t>
            </a:r>
            <a:r>
              <a:rPr lang="en-US" sz="2400" dirty="0"/>
              <a:t> </a:t>
            </a:r>
            <a:r>
              <a:rPr lang="en-US" sz="2400" dirty="0" err="1"/>
              <a:t>väga</a:t>
            </a:r>
            <a:r>
              <a:rPr lang="en-US" sz="2400" dirty="0"/>
              <a:t> </a:t>
            </a:r>
            <a:r>
              <a:rPr lang="en-US" sz="2400" dirty="0" err="1"/>
              <a:t>lihtsat</a:t>
            </a:r>
            <a:r>
              <a:rPr lang="en-US" sz="2400" dirty="0"/>
              <a:t> "</a:t>
            </a:r>
            <a:r>
              <a:rPr lang="en-US" sz="2400" dirty="0" err="1"/>
              <a:t>kasvuhoone</a:t>
            </a:r>
            <a:r>
              <a:rPr lang="en-US" sz="2400" dirty="0"/>
              <a:t>" </a:t>
            </a:r>
            <a:r>
              <a:rPr lang="en-US" sz="2400" dirty="0" err="1"/>
              <a:t>mudelit</a:t>
            </a:r>
            <a:r>
              <a:rPr lang="en-US" sz="2400" dirty="0"/>
              <a:t>, </a:t>
            </a:r>
            <a:r>
              <a:rPr lang="en-US" sz="2400" dirty="0" err="1"/>
              <a:t>mida</a:t>
            </a:r>
            <a:r>
              <a:rPr lang="en-US" sz="2400" dirty="0"/>
              <a:t> </a:t>
            </a:r>
            <a:r>
              <a:rPr lang="en-US" sz="2400" dirty="0" err="1"/>
              <a:t>nimetatakse</a:t>
            </a:r>
            <a:r>
              <a:rPr lang="en-US" sz="2400" dirty="0"/>
              <a:t> </a:t>
            </a:r>
            <a:r>
              <a:rPr lang="en-US" sz="2400" b="1" dirty="0" err="1"/>
              <a:t>klaaskera</a:t>
            </a:r>
            <a:r>
              <a:rPr lang="en-US" sz="2400" b="1" dirty="0"/>
              <a:t> </a:t>
            </a:r>
            <a:r>
              <a:rPr lang="en-US" sz="2400" b="1" dirty="0" err="1"/>
              <a:t>mudeliks</a:t>
            </a:r>
            <a:r>
              <a:rPr lang="en-US" sz="2400" dirty="0"/>
              <a:t>. Mo-</a:t>
            </a:r>
            <a:r>
              <a:rPr lang="en-US" sz="2400" dirty="0" err="1"/>
              <a:t>delleerime</a:t>
            </a:r>
            <a:r>
              <a:rPr lang="en-US" sz="2400" dirty="0"/>
              <a:t> </a:t>
            </a:r>
            <a:r>
              <a:rPr lang="en-US" sz="2400" dirty="0" err="1"/>
              <a:t>atmosfääri</a:t>
            </a:r>
            <a:r>
              <a:rPr lang="en-US" sz="2400" dirty="0"/>
              <a:t> </a:t>
            </a:r>
            <a:r>
              <a:rPr lang="en-US" sz="2400" dirty="0" err="1"/>
              <a:t>ühe</a:t>
            </a:r>
            <a:r>
              <a:rPr lang="en-US" sz="2400" dirty="0"/>
              <a:t> </a:t>
            </a:r>
            <a:r>
              <a:rPr lang="en-US" sz="2400" dirty="0" err="1"/>
              <a:t>kihina</a:t>
            </a:r>
            <a:r>
              <a:rPr lang="en-US" sz="2400" dirty="0"/>
              <a:t>, </a:t>
            </a:r>
            <a:r>
              <a:rPr lang="en-US" sz="2400" dirty="0" err="1"/>
              <a:t>nagu</a:t>
            </a:r>
            <a:r>
              <a:rPr lang="en-US" sz="2400" dirty="0"/>
              <a:t> </a:t>
            </a:r>
            <a:r>
              <a:rPr lang="en-US" sz="2400" dirty="0" err="1"/>
              <a:t>klaas-kera</a:t>
            </a:r>
            <a:r>
              <a:rPr lang="en-US" sz="2400" dirty="0"/>
              <a:t>, mis </a:t>
            </a:r>
            <a:r>
              <a:rPr lang="en-US" sz="2400" dirty="0" err="1"/>
              <a:t>ümbritseb</a:t>
            </a:r>
            <a:r>
              <a:rPr lang="en-US" sz="2400" dirty="0"/>
              <a:t> </a:t>
            </a:r>
            <a:r>
              <a:rPr lang="en-US" sz="2400" dirty="0" err="1"/>
              <a:t>planeeti</a:t>
            </a:r>
            <a:r>
              <a:rPr lang="en-US" sz="2400" dirty="0"/>
              <a:t>. </a:t>
            </a:r>
            <a:r>
              <a:rPr lang="en-US" sz="2400" dirty="0" err="1"/>
              <a:t>Eeldame</a:t>
            </a:r>
            <a:r>
              <a:rPr lang="en-US" sz="2400" dirty="0"/>
              <a:t>, et: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err="1"/>
              <a:t>Atmosfäär</a:t>
            </a:r>
            <a:r>
              <a:rPr lang="en-US" sz="2400" dirty="0"/>
              <a:t> on </a:t>
            </a:r>
            <a:r>
              <a:rPr lang="en-US" sz="2400" dirty="0" err="1"/>
              <a:t>läbipaistev</a:t>
            </a:r>
            <a:r>
              <a:rPr lang="en-US" sz="2400" dirty="0"/>
              <a:t> </a:t>
            </a:r>
            <a:r>
              <a:rPr lang="en-US" sz="2400" dirty="0" err="1"/>
              <a:t>sissetulevale</a:t>
            </a:r>
            <a:r>
              <a:rPr lang="en-US" sz="2400" dirty="0"/>
              <a:t> </a:t>
            </a:r>
            <a:r>
              <a:rPr lang="en-US" sz="2400" dirty="0" err="1"/>
              <a:t>päikesekiirgusele</a:t>
            </a:r>
            <a:r>
              <a:rPr lang="en-US" sz="2400" dirty="0"/>
              <a:t>. See </a:t>
            </a:r>
            <a:r>
              <a:rPr lang="en-US" sz="2400" dirty="0" err="1"/>
              <a:t>kiirgus</a:t>
            </a:r>
            <a:r>
              <a:rPr lang="en-US" sz="2400" dirty="0"/>
              <a:t> </a:t>
            </a:r>
            <a:r>
              <a:rPr lang="en-US" sz="2400" dirty="0" err="1"/>
              <a:t>läbib</a:t>
            </a:r>
            <a:r>
              <a:rPr lang="en-US" sz="2400" dirty="0"/>
              <a:t> </a:t>
            </a:r>
            <a:r>
              <a:rPr lang="en-US" sz="2400" dirty="0" err="1"/>
              <a:t>atmosfääri</a:t>
            </a:r>
            <a:r>
              <a:rPr lang="en-US" sz="2400" dirty="0"/>
              <a:t> </a:t>
            </a:r>
            <a:r>
              <a:rPr lang="en-US" sz="2400" dirty="0" err="1"/>
              <a:t>takistamatult</a:t>
            </a:r>
            <a:r>
              <a:rPr lang="en-US" sz="2400" dirty="0"/>
              <a:t> ja </a:t>
            </a:r>
            <a:r>
              <a:rPr lang="en-US" sz="2400" dirty="0" err="1"/>
              <a:t>jõuab</a:t>
            </a:r>
            <a:r>
              <a:rPr lang="en-US" sz="2400" dirty="0"/>
              <a:t> </a:t>
            </a:r>
            <a:r>
              <a:rPr lang="en-US" sz="2400" dirty="0" err="1"/>
              <a:t>planeedi</a:t>
            </a:r>
            <a:r>
              <a:rPr lang="en-US" sz="2400" dirty="0"/>
              <a:t> </a:t>
            </a:r>
            <a:r>
              <a:rPr lang="en-US" sz="2400" dirty="0" err="1"/>
              <a:t>pinnale</a:t>
            </a:r>
            <a:r>
              <a:rPr lang="en-US" sz="2400" dirty="0"/>
              <a:t>, </a:t>
            </a:r>
            <a:r>
              <a:rPr lang="en-US" sz="2400" dirty="0" err="1"/>
              <a:t>soojendades</a:t>
            </a:r>
            <a:r>
              <a:rPr lang="en-US" sz="2400" dirty="0"/>
              <a:t> </a:t>
            </a:r>
            <a:r>
              <a:rPr lang="en-US" sz="2400" dirty="0" err="1"/>
              <a:t>seda</a:t>
            </a:r>
            <a:r>
              <a:rPr lang="en-US" sz="2400" dirty="0"/>
              <a:t> </a:t>
            </a:r>
            <a:r>
              <a:rPr lang="en-US" sz="2400" dirty="0" err="1"/>
              <a:t>nagu</a:t>
            </a:r>
            <a:r>
              <a:rPr lang="en-US" sz="2400" dirty="0"/>
              <a:t> </a:t>
            </a:r>
            <a:r>
              <a:rPr lang="en-US" sz="2400" dirty="0" err="1"/>
              <a:t>varem</a:t>
            </a:r>
            <a:r>
              <a:rPr lang="en-US" sz="2400" dirty="0"/>
              <a:t>.</a:t>
            </a:r>
          </a:p>
        </p:txBody>
      </p:sp>
      <p:pic>
        <p:nvPicPr>
          <p:cNvPr id="1035" name="Picture 11" descr="ESRL Global Monitoring Laboratory - Education and Outreach">
            <a:extLst>
              <a:ext uri="{FF2B5EF4-FFF2-40B4-BE49-F238E27FC236}">
                <a16:creationId xmlns:a16="http://schemas.microsoft.com/office/drawing/2014/main" id="{ECB67F1D-2F42-2A0B-5910-9AD68CAD9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402" y="789531"/>
            <a:ext cx="2228850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9226257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4"/>
          <p:cNvSpPr txBox="1">
            <a:spLocks noGrp="1"/>
          </p:cNvSpPr>
          <p:nvPr>
            <p:ph type="title"/>
          </p:nvPr>
        </p:nvSpPr>
        <p:spPr>
          <a:xfrm>
            <a:off x="628650" y="362352"/>
            <a:ext cx="7886700" cy="903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b="1" dirty="0" err="1"/>
              <a:t>Kasvuhoone</a:t>
            </a:r>
            <a:r>
              <a:rPr lang="et-EE" b="1" dirty="0"/>
              <a:t> </a:t>
            </a:r>
            <a:r>
              <a:rPr lang="en-US" b="1" dirty="0" err="1"/>
              <a:t>efekt</a:t>
            </a:r>
            <a:endParaRPr lang="en-US" sz="4000" b="1" dirty="0"/>
          </a:p>
        </p:txBody>
      </p:sp>
      <p:sp>
        <p:nvSpPr>
          <p:cNvPr id="247" name="Google Shape;247;p14"/>
          <p:cNvSpPr txBox="1">
            <a:spLocks noGrp="1"/>
          </p:cNvSpPr>
          <p:nvPr>
            <p:ph type="body" idx="1"/>
          </p:nvPr>
        </p:nvSpPr>
        <p:spPr>
          <a:xfrm>
            <a:off x="431180" y="1182028"/>
            <a:ext cx="5886158" cy="3003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Atmosfäär</a:t>
            </a:r>
            <a:r>
              <a:rPr lang="en-US" dirty="0"/>
              <a:t> on </a:t>
            </a:r>
            <a:r>
              <a:rPr lang="en-US" dirty="0" err="1"/>
              <a:t>läbipaistmatu</a:t>
            </a:r>
            <a:r>
              <a:rPr lang="en-US" dirty="0"/>
              <a:t> </a:t>
            </a:r>
            <a:r>
              <a:rPr lang="en-US" dirty="0" err="1"/>
              <a:t>väljaminevale</a:t>
            </a:r>
            <a:r>
              <a:rPr lang="en-US" dirty="0"/>
              <a:t> </a:t>
            </a:r>
            <a:r>
              <a:rPr lang="en-US" dirty="0" err="1"/>
              <a:t>kiirgusele</a:t>
            </a:r>
            <a:r>
              <a:rPr lang="en-US" dirty="0"/>
              <a:t>. </a:t>
            </a:r>
            <a:r>
              <a:rPr lang="en-US" dirty="0" err="1"/>
              <a:t>Kogu</a:t>
            </a:r>
            <a:r>
              <a:rPr lang="en-US" dirty="0"/>
              <a:t> </a:t>
            </a:r>
            <a:r>
              <a:rPr lang="en-US" dirty="0" err="1"/>
              <a:t>planeedi</a:t>
            </a:r>
            <a:r>
              <a:rPr lang="en-US" dirty="0"/>
              <a:t> </a:t>
            </a:r>
            <a:r>
              <a:rPr lang="en-US" dirty="0" err="1"/>
              <a:t>pinnalt</a:t>
            </a:r>
            <a:r>
              <a:rPr lang="en-US" dirty="0"/>
              <a:t> </a:t>
            </a:r>
            <a:r>
              <a:rPr lang="en-US" dirty="0" err="1"/>
              <a:t>lähtuv</a:t>
            </a:r>
            <a:r>
              <a:rPr lang="en-US" dirty="0"/>
              <a:t> </a:t>
            </a:r>
            <a:r>
              <a:rPr lang="en-US" dirty="0" err="1"/>
              <a:t>kiirgus</a:t>
            </a:r>
            <a:r>
              <a:rPr lang="en-US" dirty="0"/>
              <a:t> </a:t>
            </a:r>
            <a:r>
              <a:rPr lang="en-US" dirty="0" err="1"/>
              <a:t>neeldub</a:t>
            </a:r>
            <a:r>
              <a:rPr lang="en-US" dirty="0"/>
              <a:t> </a:t>
            </a:r>
            <a:r>
              <a:rPr lang="en-US" dirty="0" err="1"/>
              <a:t>uuesti</a:t>
            </a:r>
            <a:r>
              <a:rPr lang="en-US" dirty="0"/>
              <a:t> </a:t>
            </a:r>
            <a:r>
              <a:rPr lang="en-US" dirty="0" err="1"/>
              <a:t>atmosfääris</a:t>
            </a:r>
            <a:r>
              <a:rPr lang="en-US" dirty="0"/>
              <a:t>.</a:t>
            </a:r>
            <a:endParaRPr lang="et-EE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Atmosfäär</a:t>
            </a:r>
            <a:r>
              <a:rPr lang="en-US" dirty="0"/>
              <a:t> </a:t>
            </a:r>
            <a:r>
              <a:rPr lang="en-US" dirty="0" err="1"/>
              <a:t>ise</a:t>
            </a:r>
            <a:r>
              <a:rPr lang="en-US" dirty="0"/>
              <a:t> </a:t>
            </a:r>
            <a:r>
              <a:rPr lang="en-US" dirty="0" err="1"/>
              <a:t>soojeneb</a:t>
            </a:r>
            <a:r>
              <a:rPr lang="en-US" dirty="0"/>
              <a:t> ja </a:t>
            </a:r>
            <a:r>
              <a:rPr lang="en-US" dirty="0" err="1"/>
              <a:t>kiirgab</a:t>
            </a:r>
            <a:r>
              <a:rPr lang="en-US" dirty="0"/>
              <a:t> </a:t>
            </a:r>
            <a:r>
              <a:rPr lang="en-US" dirty="0" err="1"/>
              <a:t>soojusenergiat</a:t>
            </a:r>
            <a:r>
              <a:rPr lang="en-US" dirty="0"/>
              <a:t>. </a:t>
            </a:r>
            <a:r>
              <a:rPr lang="et-EE" dirty="0"/>
              <a:t>K</a:t>
            </a:r>
            <a:r>
              <a:rPr lang="en-US" dirty="0" err="1"/>
              <a:t>iirgav</a:t>
            </a:r>
            <a:r>
              <a:rPr lang="en-US" dirty="0"/>
              <a:t> </a:t>
            </a:r>
            <a:r>
              <a:rPr lang="en-US" dirty="0" err="1"/>
              <a:t>soojusenergia</a:t>
            </a:r>
            <a:r>
              <a:rPr lang="en-US" dirty="0"/>
              <a:t> </a:t>
            </a:r>
            <a:r>
              <a:rPr lang="en-US" dirty="0" err="1"/>
              <a:t>liigub</a:t>
            </a:r>
            <a:r>
              <a:rPr lang="en-US" dirty="0"/>
              <a:t> </a:t>
            </a:r>
            <a:r>
              <a:rPr lang="en-US" dirty="0" err="1"/>
              <a:t>nii</a:t>
            </a:r>
            <a:r>
              <a:rPr lang="en-US" dirty="0"/>
              <a:t> </a:t>
            </a:r>
            <a:r>
              <a:rPr lang="en-US" dirty="0" err="1"/>
              <a:t>üles</a:t>
            </a:r>
            <a:r>
              <a:rPr lang="en-US" dirty="0"/>
              <a:t>-</a:t>
            </a:r>
            <a:r>
              <a:rPr lang="et-EE" dirty="0"/>
              <a:t> (kosmosesse)</a:t>
            </a:r>
            <a:r>
              <a:rPr lang="en-US" dirty="0"/>
              <a:t> </a:t>
            </a:r>
            <a:r>
              <a:rPr lang="en-US" dirty="0" err="1"/>
              <a:t>kui</a:t>
            </a:r>
            <a:r>
              <a:rPr lang="en-US" dirty="0"/>
              <a:t> </a:t>
            </a:r>
            <a:r>
              <a:rPr lang="en-US" dirty="0" err="1"/>
              <a:t>allapoole</a:t>
            </a:r>
            <a:r>
              <a:rPr lang="et-EE" dirty="0"/>
              <a:t> (</a:t>
            </a:r>
            <a:r>
              <a:rPr lang="en-US" dirty="0" err="1"/>
              <a:t>planeedi</a:t>
            </a:r>
            <a:r>
              <a:rPr lang="en-US" dirty="0"/>
              <a:t> </a:t>
            </a:r>
            <a:r>
              <a:rPr lang="en-US" dirty="0" err="1"/>
              <a:t>pinnale</a:t>
            </a:r>
            <a:r>
              <a:rPr lang="et-EE" dirty="0"/>
              <a:t>).</a:t>
            </a:r>
            <a:r>
              <a:rPr lang="en-US" dirty="0"/>
              <a:t> </a:t>
            </a:r>
            <a:endParaRPr lang="en-US" sz="3800" dirty="0"/>
          </a:p>
          <a:p>
            <a:endParaRPr lang="en-US" dirty="0"/>
          </a:p>
        </p:txBody>
      </p:sp>
      <p:pic>
        <p:nvPicPr>
          <p:cNvPr id="1035" name="Picture 11" descr="ESRL Global Monitoring Laboratory - Education and Outreach">
            <a:extLst>
              <a:ext uri="{FF2B5EF4-FFF2-40B4-BE49-F238E27FC236}">
                <a16:creationId xmlns:a16="http://schemas.microsoft.com/office/drawing/2014/main" id="{ECB67F1D-2F42-2A0B-5910-9AD68CAD9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835" y="789531"/>
            <a:ext cx="2559418" cy="2351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423683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4"/>
          <p:cNvSpPr txBox="1">
            <a:spLocks noGrp="1"/>
          </p:cNvSpPr>
          <p:nvPr>
            <p:ph type="title"/>
          </p:nvPr>
        </p:nvSpPr>
        <p:spPr>
          <a:xfrm>
            <a:off x="628650" y="362352"/>
            <a:ext cx="7886700" cy="903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b="1" dirty="0" err="1"/>
              <a:t>Kasvuhoone</a:t>
            </a:r>
            <a:r>
              <a:rPr lang="et-EE" b="1" dirty="0"/>
              <a:t> </a:t>
            </a:r>
            <a:r>
              <a:rPr lang="en-US" b="1" dirty="0" err="1"/>
              <a:t>efekt</a:t>
            </a:r>
            <a:endParaRPr lang="en-US" sz="4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7" name="Google Shape;247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431179" y="1182028"/>
                <a:ext cx="8006577" cy="300339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/>
              </a:bodyPr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400" dirty="0"/>
                  <a:t>Leia</a:t>
                </a:r>
                <a:r>
                  <a:rPr lang="et-EE" sz="2400" dirty="0"/>
                  <a:t>me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klaaskera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kasvuhoone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mudeli</a:t>
                </a:r>
                <a:r>
                  <a:rPr lang="en-US" sz="2400" dirty="0"/>
                  <a:t> Maa </a:t>
                </a:r>
                <a:r>
                  <a:rPr lang="en-US" sz="2400" dirty="0" err="1"/>
                  <a:t>temperatuuri</a:t>
                </a:r>
                <a:r>
                  <a:rPr lang="et-EE" sz="2400" dirty="0"/>
                  <a:t>. </a:t>
                </a:r>
                <a:r>
                  <a:rPr lang="en-US" sz="2400" dirty="0" err="1"/>
                  <a:t>Mõõdame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kõik</a:t>
                </a:r>
                <a:r>
                  <a:rPr lang="en-US" sz="2400" dirty="0"/>
                  <a:t> </a:t>
                </a:r>
                <a:r>
                  <a:rPr lang="en-US" sz="2400" dirty="0" err="1"/>
                  <a:t>energiavood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pindalaühiku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kohta</a:t>
                </a:r>
                <a:r>
                  <a:rPr lang="et-EE" sz="2400" dirty="0"/>
                  <a:t> (</a:t>
                </a:r>
                <a:r>
                  <a:rPr lang="et-EE" sz="2400" dirty="0" err="1"/>
                  <a:t>e.</a:t>
                </a:r>
                <a:r>
                  <a:rPr lang="et-EE" sz="2400" dirty="0"/>
                  <a:t> </a:t>
                </a:r>
                <a:r>
                  <a:rPr lang="en-US" sz="2400" dirty="0" err="1"/>
                  <a:t>jagatud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teguriga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l-GR" sz="2400" i="1" dirty="0" smtClean="0">
                        <a:latin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et-EE" sz="2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t-EE" sz="2400" dirty="0"/>
                  <a:t>).</a:t>
                </a:r>
                <a:endParaRPr lang="en-US" dirty="0"/>
              </a:p>
            </p:txBody>
          </p:sp>
        </mc:Choice>
        <mc:Fallback xmlns="">
          <p:sp>
            <p:nvSpPr>
              <p:cNvPr id="247" name="Google Shape;247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31179" y="1182028"/>
                <a:ext cx="8006577" cy="3003396"/>
              </a:xfrm>
              <a:prstGeom prst="rect">
                <a:avLst/>
              </a:prstGeom>
              <a:blipFill>
                <a:blip r:embed="rId3"/>
                <a:stretch>
                  <a:fillRect l="-76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lt 4">
            <a:extLst>
              <a:ext uri="{FF2B5EF4-FFF2-40B4-BE49-F238E27FC236}">
                <a16:creationId xmlns:a16="http://schemas.microsoft.com/office/drawing/2014/main" id="{9D93E30D-8DFF-7073-ED64-F6E729FD72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5220" y="2410703"/>
            <a:ext cx="6378493" cy="222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270033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4"/>
          <p:cNvSpPr txBox="1">
            <a:spLocks noGrp="1"/>
          </p:cNvSpPr>
          <p:nvPr>
            <p:ph type="title"/>
          </p:nvPr>
        </p:nvSpPr>
        <p:spPr>
          <a:xfrm>
            <a:off x="628650" y="362352"/>
            <a:ext cx="3426215" cy="903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b="1" dirty="0" err="1"/>
              <a:t>Kasvuhoone</a:t>
            </a:r>
            <a:r>
              <a:rPr lang="et-EE" b="1" dirty="0"/>
              <a:t> </a:t>
            </a:r>
            <a:r>
              <a:rPr lang="en-US" b="1" dirty="0" err="1"/>
              <a:t>efekt</a:t>
            </a:r>
            <a:endParaRPr lang="en-US" sz="4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7" name="Google Shape;247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79141" y="1977481"/>
                <a:ext cx="8084170" cy="300339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/>
              </a:bodyPr>
              <a:lstStyle/>
              <a:p>
                <a:r>
                  <a:rPr lang="en-US" sz="2400" dirty="0"/>
                  <a:t>Energia</a:t>
                </a:r>
                <a:r>
                  <a:rPr lang="et-EE" sz="2400" dirty="0"/>
                  <a:t> sisse</a:t>
                </a:r>
                <a:r>
                  <a:rPr lang="en-US" sz="2400" dirty="0" err="1"/>
                  <a:t>vool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mudelis</a:t>
                </a:r>
                <a:r>
                  <a:rPr lang="en-US" sz="2400" dirty="0"/>
                  <a:t> on </a:t>
                </a:r>
                <a:r>
                  <a:rPr lang="en-US" sz="2400" dirty="0" err="1"/>
                  <a:t>sinine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nool</a:t>
                </a:r>
                <a:r>
                  <a:rPr lang="en-US" sz="2400" dirty="0"/>
                  <a:t>, </a:t>
                </a:r>
                <a:r>
                  <a:rPr lang="en-US" sz="2400" dirty="0" err="1"/>
                  <a:t>mida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määrab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päikesekiirgus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t-EE" sz="24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t-EE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t-EE" sz="24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(1−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, nagu "</a:t>
                </a:r>
                <a:r>
                  <a:rPr lang="en-US" sz="2400" dirty="0" err="1"/>
                  <a:t>palja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planeedi</a:t>
                </a:r>
                <a:r>
                  <a:rPr lang="en-US" sz="2400" dirty="0"/>
                  <a:t>" </a:t>
                </a:r>
                <a:r>
                  <a:rPr lang="en-US" sz="2400" dirty="0" err="1"/>
                  <a:t>mudelis</a:t>
                </a:r>
                <a:r>
                  <a:rPr lang="en-US" sz="2400" dirty="0"/>
                  <a:t>. </a:t>
                </a:r>
                <a:endParaRPr lang="et-EE" sz="2400" dirty="0"/>
              </a:p>
              <a:p>
                <a:r>
                  <a:rPr lang="et-EE" sz="2400" dirty="0"/>
                  <a:t>E</a:t>
                </a:r>
                <a:r>
                  <a:rPr lang="en-US" sz="2400" dirty="0" err="1"/>
                  <a:t>nergia</a:t>
                </a:r>
                <a:r>
                  <a:rPr lang="et-EE" sz="2400" dirty="0"/>
                  <a:t> välja</a:t>
                </a:r>
                <a:r>
                  <a:rPr lang="en-US" sz="2400" dirty="0" err="1"/>
                  <a:t>vool</a:t>
                </a:r>
                <a:r>
                  <a:rPr lang="en-US" sz="2400" dirty="0"/>
                  <a:t> on </a:t>
                </a:r>
                <a:r>
                  <a:rPr lang="en-US" sz="2400" dirty="0" err="1"/>
                  <a:t>punane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nool</a:t>
                </a:r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l-GR" sz="2400" i="1" dirty="0" smtClean="0">
                        <a:latin typeface="Cambria Math" panose="02040503050406030204" pitchFamily="18" charset="0"/>
                      </a:rPr>
                      <m:t>𝜎</m:t>
                    </m:r>
                    <m:sSubSup>
                      <m:sSubSupPr>
                        <m:ctrlPr>
                          <a:rPr lang="et-EE" sz="2400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t-EE" sz="2400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bSup>
                  </m:oMath>
                </a14:m>
                <a:r>
                  <a:rPr lang="en-US" sz="2400" dirty="0"/>
                  <a:t>. </a:t>
                </a:r>
                <a:r>
                  <a:rPr lang="et-EE" sz="2400" dirty="0"/>
                  <a:t>E</a:t>
                </a:r>
                <a:r>
                  <a:rPr lang="en-US" sz="2400" dirty="0" err="1"/>
                  <a:t>nergia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tasakaalu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võrrand</a:t>
                </a:r>
                <a:r>
                  <a:rPr lang="en-US" sz="2400" dirty="0"/>
                  <a:t>.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247" name="Google Shape;247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79141" y="1977481"/>
                <a:ext cx="8084170" cy="3003396"/>
              </a:xfrm>
              <a:prstGeom prst="rect">
                <a:avLst/>
              </a:prstGeom>
              <a:blipFill>
                <a:blip r:embed="rId3"/>
                <a:stretch>
                  <a:fillRect l="-83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lt 3">
            <a:extLst>
              <a:ext uri="{FF2B5EF4-FFF2-40B4-BE49-F238E27FC236}">
                <a16:creationId xmlns:a16="http://schemas.microsoft.com/office/drawing/2014/main" id="{DD0717C4-A82A-B0E5-7935-88C86134B5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6546" y="324278"/>
            <a:ext cx="4738804" cy="1653203"/>
          </a:xfrm>
          <a:prstGeom prst="rect">
            <a:avLst/>
          </a:prstGeom>
        </p:spPr>
      </p:pic>
      <p:pic>
        <p:nvPicPr>
          <p:cNvPr id="6" name="Pilt 5">
            <a:extLst>
              <a:ext uri="{FF2B5EF4-FFF2-40B4-BE49-F238E27FC236}">
                <a16:creationId xmlns:a16="http://schemas.microsoft.com/office/drawing/2014/main" id="{F7299B74-21DF-C3CC-BC05-4D4B2A7CBC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6147" y="3547534"/>
            <a:ext cx="2253145" cy="816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240107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4"/>
          <p:cNvSpPr txBox="1">
            <a:spLocks noGrp="1"/>
          </p:cNvSpPr>
          <p:nvPr>
            <p:ph type="title"/>
          </p:nvPr>
        </p:nvSpPr>
        <p:spPr>
          <a:xfrm>
            <a:off x="628650" y="362352"/>
            <a:ext cx="3426215" cy="903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b="1" dirty="0" err="1"/>
              <a:t>Kasvuhoone</a:t>
            </a:r>
            <a:r>
              <a:rPr lang="et-EE" b="1" dirty="0"/>
              <a:t> </a:t>
            </a:r>
            <a:r>
              <a:rPr lang="en-US" b="1" dirty="0" err="1"/>
              <a:t>efekt</a:t>
            </a:r>
            <a:endParaRPr lang="en-US" sz="4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7" name="Google Shape;247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79141" y="1977481"/>
                <a:ext cx="8084170" cy="257221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 fontScale="85000" lnSpcReduction="20000"/>
              </a:bodyPr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err="1"/>
                  <a:t>Vaatame</a:t>
                </a:r>
                <a:r>
                  <a:rPr lang="en-US" dirty="0"/>
                  <a:t> </a:t>
                </a:r>
                <a:r>
                  <a:rPr lang="en-US" dirty="0" err="1"/>
                  <a:t>energiabilanssi</a:t>
                </a:r>
                <a:r>
                  <a:rPr lang="en-US" dirty="0"/>
                  <a:t> </a:t>
                </a:r>
                <a:r>
                  <a:rPr lang="en-US" dirty="0" err="1"/>
                  <a:t>atmosfääri</a:t>
                </a:r>
                <a:r>
                  <a:rPr lang="en-US" dirty="0"/>
                  <a:t> </a:t>
                </a:r>
                <a:r>
                  <a:rPr lang="en-US" dirty="0" err="1"/>
                  <a:t>jaoks</a:t>
                </a:r>
                <a:r>
                  <a:rPr lang="en-US" dirty="0"/>
                  <a:t> </a:t>
                </a:r>
                <a:r>
                  <a:rPr lang="en-US" dirty="0" err="1"/>
                  <a:t>eraldi</a:t>
                </a:r>
                <a:r>
                  <a:rPr lang="en-US" dirty="0"/>
                  <a:t>. </a:t>
                </a:r>
                <a:r>
                  <a:rPr lang="en-US" dirty="0" err="1"/>
                  <a:t>Sissetulev</a:t>
                </a:r>
                <a:r>
                  <a:rPr lang="en-US" dirty="0"/>
                  <a:t> </a:t>
                </a:r>
                <a:r>
                  <a:rPr lang="en-US" dirty="0" err="1"/>
                  <a:t>voog</a:t>
                </a:r>
                <a:r>
                  <a:rPr lang="en-US" dirty="0"/>
                  <a:t> on </a:t>
                </a:r>
                <a:r>
                  <a:rPr lang="en-US" dirty="0" err="1"/>
                  <a:t>näidatud</a:t>
                </a:r>
                <a:r>
                  <a:rPr lang="en-US" dirty="0"/>
                  <a:t> </a:t>
                </a:r>
                <a:r>
                  <a:rPr lang="et-EE" dirty="0"/>
                  <a:t>rohelise</a:t>
                </a:r>
                <a:r>
                  <a:rPr lang="en-US" dirty="0"/>
                  <a:t> </a:t>
                </a:r>
                <a:r>
                  <a:rPr lang="en-US" dirty="0" err="1"/>
                  <a:t>noolega</a:t>
                </a:r>
                <a:r>
                  <a:rPr lang="en-US" dirty="0"/>
                  <a:t>, mis </a:t>
                </a:r>
                <a:r>
                  <a:rPr lang="en-US" dirty="0" err="1"/>
                  <a:t>näitab</a:t>
                </a:r>
                <a:r>
                  <a:rPr lang="en-US" dirty="0"/>
                  <a:t> </a:t>
                </a:r>
                <a:r>
                  <a:rPr lang="en-US" dirty="0" err="1"/>
                  <a:t>soojusvoogu</a:t>
                </a:r>
                <a:r>
                  <a:rPr lang="en-US" dirty="0"/>
                  <a:t> </a:t>
                </a:r>
                <a:r>
                  <a:rPr lang="en-US" dirty="0" err="1"/>
                  <a:t>Maalt</a:t>
                </a:r>
                <a:r>
                  <a:rPr lang="en-US" dirty="0"/>
                  <a:t> </a:t>
                </a:r>
                <a:r>
                  <a:rPr lang="en-US" dirty="0" err="1"/>
                  <a:t>atmosfääri</a:t>
                </a:r>
                <a:r>
                  <a:rPr lang="en-US" dirty="0"/>
                  <a:t>, see on </a:t>
                </a:r>
                <a14:m>
                  <m:oMath xmlns:m="http://schemas.openxmlformats.org/officeDocument/2006/math">
                    <m:r>
                      <a:rPr lang="el-GR" sz="2800" i="1" dirty="0" smtClean="0">
                        <a:latin typeface="Cambria Math" panose="02040503050406030204" pitchFamily="18" charset="0"/>
                      </a:rPr>
                      <m:t>𝜎</m:t>
                    </m:r>
                    <m:sSubSup>
                      <m:sSubSupPr>
                        <m:ctrlPr>
                          <a:rPr lang="et-EE" sz="2800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t-EE" sz="2800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bSup>
                  </m:oMath>
                </a14:m>
                <a:r>
                  <a:rPr lang="en-US" dirty="0"/>
                  <a:t>. </a:t>
                </a:r>
                <a:endParaRPr lang="et-EE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err="1"/>
                  <a:t>Atmosfääri</a:t>
                </a:r>
                <a:r>
                  <a:rPr lang="et-EE" dirty="0"/>
                  <a:t>st</a:t>
                </a:r>
                <a:r>
                  <a:rPr lang="en-US" dirty="0"/>
                  <a:t> </a:t>
                </a:r>
                <a:r>
                  <a:rPr lang="et-EE" dirty="0"/>
                  <a:t>energia </a:t>
                </a:r>
                <a:r>
                  <a:rPr lang="en-US" dirty="0" err="1"/>
                  <a:t>välj</a:t>
                </a:r>
                <a:r>
                  <a:rPr lang="et-EE" dirty="0" err="1"/>
                  <a:t>avool</a:t>
                </a:r>
                <a:r>
                  <a:rPr lang="en-US" dirty="0"/>
                  <a:t> on </a:t>
                </a:r>
                <a:r>
                  <a:rPr lang="en-US" dirty="0" err="1"/>
                  <a:t>punase</a:t>
                </a:r>
                <a:r>
                  <a:rPr lang="en-US" dirty="0"/>
                  <a:t> </a:t>
                </a:r>
                <a:r>
                  <a:rPr lang="et-EE" dirty="0"/>
                  <a:t>ja lilla </a:t>
                </a:r>
                <a:r>
                  <a:rPr lang="en-US" dirty="0" err="1"/>
                  <a:t>noole</a:t>
                </a:r>
                <a:r>
                  <a:rPr lang="en-US" dirty="0"/>
                  <a:t> summa, </a:t>
                </a:r>
                <a:r>
                  <a:rPr lang="en-US" dirty="0" err="1"/>
                  <a:t>üks</a:t>
                </a:r>
                <a:r>
                  <a:rPr lang="en-US" dirty="0"/>
                  <a:t> </a:t>
                </a:r>
                <a:r>
                  <a:rPr lang="en-US" dirty="0" err="1"/>
                  <a:t>neist</a:t>
                </a:r>
                <a:r>
                  <a:rPr lang="en-US" dirty="0"/>
                  <a:t> </a:t>
                </a:r>
                <a:r>
                  <a:rPr lang="en-US" dirty="0" err="1"/>
                  <a:t>näitab</a:t>
                </a:r>
                <a:r>
                  <a:rPr lang="en-US" dirty="0"/>
                  <a:t> </a:t>
                </a:r>
                <a:r>
                  <a:rPr lang="en-US" dirty="0" err="1"/>
                  <a:t>atmosfääri</a:t>
                </a:r>
                <a:r>
                  <a:rPr lang="et-EE" dirty="0"/>
                  <a:t>st</a:t>
                </a:r>
                <a:r>
                  <a:rPr lang="en-US" dirty="0"/>
                  <a:t> </a:t>
                </a:r>
                <a:r>
                  <a:rPr lang="en-US" dirty="0" err="1"/>
                  <a:t>kosmosesse</a:t>
                </a:r>
                <a:r>
                  <a:rPr lang="en-US" dirty="0"/>
                  <a:t> </a:t>
                </a:r>
                <a:r>
                  <a:rPr lang="en-US" dirty="0" err="1"/>
                  <a:t>kiirgatavat</a:t>
                </a:r>
                <a:r>
                  <a:rPr lang="en-US" dirty="0"/>
                  <a:t> </a:t>
                </a:r>
                <a:r>
                  <a:rPr lang="en-US" dirty="0" err="1"/>
                  <a:t>soojust</a:t>
                </a:r>
                <a:r>
                  <a:rPr lang="en-US" dirty="0"/>
                  <a:t> ja </a:t>
                </a:r>
                <a:r>
                  <a:rPr lang="en-US" dirty="0" err="1"/>
                  <a:t>teine</a:t>
                </a:r>
                <a:r>
                  <a:rPr lang="en-US" dirty="0"/>
                  <a:t> ​​</a:t>
                </a:r>
                <a:r>
                  <a:rPr lang="en-US" dirty="0" err="1"/>
                  <a:t>näitab</a:t>
                </a:r>
                <a:r>
                  <a:rPr lang="en-US" dirty="0"/>
                  <a:t> </a:t>
                </a:r>
                <a:r>
                  <a:rPr lang="en-US" dirty="0" err="1"/>
                  <a:t>atmosfääri</a:t>
                </a:r>
                <a:r>
                  <a:rPr lang="et-EE" dirty="0"/>
                  <a:t>st</a:t>
                </a:r>
                <a:r>
                  <a:rPr lang="en-US" dirty="0"/>
                  <a:t> </a:t>
                </a:r>
                <a:r>
                  <a:rPr lang="en-US" dirty="0" err="1"/>
                  <a:t>Maale</a:t>
                </a:r>
                <a:r>
                  <a:rPr lang="en-US" dirty="0"/>
                  <a:t> </a:t>
                </a:r>
                <a:r>
                  <a:rPr lang="en-US" dirty="0" err="1"/>
                  <a:t>tagasi</a:t>
                </a:r>
                <a:r>
                  <a:rPr lang="en-US" dirty="0"/>
                  <a:t> </a:t>
                </a:r>
                <a:r>
                  <a:rPr lang="en-US" dirty="0" err="1"/>
                  <a:t>kiirgatavat</a:t>
                </a:r>
                <a:r>
                  <a:rPr lang="en-US" dirty="0"/>
                  <a:t> </a:t>
                </a:r>
                <a:r>
                  <a:rPr lang="en-US" dirty="0" err="1"/>
                  <a:t>soojust</a:t>
                </a:r>
                <a:r>
                  <a:rPr lang="en-US" dirty="0"/>
                  <a:t>. </a:t>
                </a:r>
                <a:r>
                  <a:rPr lang="en-US" dirty="0" err="1"/>
                  <a:t>Mõlemad</a:t>
                </a:r>
                <a:r>
                  <a:rPr lang="en-US" dirty="0"/>
                  <a:t> on </a:t>
                </a:r>
                <a:r>
                  <a:rPr lang="en-US" dirty="0" err="1"/>
                  <a:t>suurusega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l-GR" sz="2800" i="1" dirty="0" smtClean="0">
                        <a:latin typeface="Cambria Math" panose="02040503050406030204" pitchFamily="18" charset="0"/>
                      </a:rPr>
                      <m:t>𝜎</m:t>
                    </m:r>
                    <m:sSubSup>
                      <m:sSubSupPr>
                        <m:ctrlPr>
                          <a:rPr lang="et-EE" sz="2800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t-EE" sz="2800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bSup>
                  </m:oMath>
                </a14:m>
                <a:r>
                  <a:rPr lang="en-US" dirty="0"/>
                  <a:t>, </a:t>
                </a:r>
                <a:r>
                  <a:rPr lang="et-EE" dirty="0"/>
                  <a:t>seega</a:t>
                </a:r>
                <a:r>
                  <a:rPr lang="en-US" dirty="0"/>
                  <a:t>t </a:t>
                </a:r>
                <a:r>
                  <a:rPr lang="en-US" dirty="0" err="1"/>
                  <a:t>nende</a:t>
                </a:r>
                <a:r>
                  <a:rPr lang="en-US" dirty="0"/>
                  <a:t> summa on 2</a:t>
                </a:r>
                <a14:m>
                  <m:oMath xmlns:m="http://schemas.openxmlformats.org/officeDocument/2006/math">
                    <m:r>
                      <a:rPr lang="el-GR" i="1" dirty="0">
                        <a:latin typeface="Cambria Math" panose="02040503050406030204" pitchFamily="18" charset="0"/>
                      </a:rPr>
                      <m:t>𝜎</m:t>
                    </m:r>
                    <m:sSubSup>
                      <m:sSubSupPr>
                        <m:ctrlPr>
                          <a:rPr lang="et-EE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t-EE" i="1" dirty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bSup>
                  </m:oMath>
                </a14:m>
                <a:r>
                  <a:rPr lang="en-US" dirty="0"/>
                  <a:t>​. </a:t>
                </a:r>
              </a:p>
            </p:txBody>
          </p:sp>
        </mc:Choice>
        <mc:Fallback xmlns="">
          <p:sp>
            <p:nvSpPr>
              <p:cNvPr id="247" name="Google Shape;247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79141" y="1977481"/>
                <a:ext cx="8084170" cy="2572217"/>
              </a:xfrm>
              <a:prstGeom prst="rect">
                <a:avLst/>
              </a:prstGeom>
              <a:blipFill>
                <a:blip r:embed="rId3"/>
                <a:stretch>
                  <a:fillRect l="-754" t="-1185" r="-302" b="-165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lt 3">
            <a:extLst>
              <a:ext uri="{FF2B5EF4-FFF2-40B4-BE49-F238E27FC236}">
                <a16:creationId xmlns:a16="http://schemas.microsoft.com/office/drawing/2014/main" id="{DD0717C4-A82A-B0E5-7935-88C86134B5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6546" y="324278"/>
            <a:ext cx="4738804" cy="1653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017043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4"/>
          <p:cNvSpPr txBox="1">
            <a:spLocks noGrp="1"/>
          </p:cNvSpPr>
          <p:nvPr>
            <p:ph type="title"/>
          </p:nvPr>
        </p:nvSpPr>
        <p:spPr>
          <a:xfrm>
            <a:off x="628650" y="362352"/>
            <a:ext cx="7886700" cy="903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</a:pPr>
            <a:r>
              <a:rPr lang="et-EE" b="1" dirty="0"/>
              <a:t>Optimaalne dieet </a:t>
            </a:r>
            <a:r>
              <a:rPr lang="en-US" b="1" dirty="0" err="1"/>
              <a:t>toidupuudusega</a:t>
            </a:r>
            <a:r>
              <a:rPr lang="en-US" b="1" dirty="0"/>
              <a:t> </a:t>
            </a:r>
            <a:r>
              <a:rPr lang="en-US" b="1" dirty="0" err="1"/>
              <a:t>riikidele</a:t>
            </a:r>
            <a:endParaRPr b="1" dirty="0"/>
          </a:p>
        </p:txBody>
      </p:sp>
      <p:sp>
        <p:nvSpPr>
          <p:cNvPr id="247" name="Google Shape;247;p14"/>
          <p:cNvSpPr txBox="1">
            <a:spLocks noGrp="1"/>
          </p:cNvSpPr>
          <p:nvPr>
            <p:ph type="body" idx="1"/>
          </p:nvPr>
        </p:nvSpPr>
        <p:spPr>
          <a:xfrm>
            <a:off x="554354" y="1476422"/>
            <a:ext cx="8214891" cy="2954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r>
              <a:rPr lang="en-US" dirty="0"/>
              <a:t>MTÜ ActionAid </a:t>
            </a:r>
            <a:r>
              <a:rPr lang="en-US" dirty="0" err="1"/>
              <a:t>koostab</a:t>
            </a:r>
            <a:r>
              <a:rPr lang="en-US" dirty="0"/>
              <a:t> </a:t>
            </a:r>
            <a:r>
              <a:rPr lang="en-US" dirty="0" err="1"/>
              <a:t>iga-aastast</a:t>
            </a:r>
            <a:r>
              <a:rPr lang="en-US" dirty="0"/>
              <a:t> </a:t>
            </a:r>
            <a:r>
              <a:rPr lang="en-US" dirty="0" err="1"/>
              <a:t>ülemaailmset</a:t>
            </a:r>
            <a:r>
              <a:rPr lang="en-US" dirty="0"/>
              <a:t> </a:t>
            </a:r>
            <a:r>
              <a:rPr lang="en-US" dirty="0" err="1"/>
              <a:t>näljaindeksit</a:t>
            </a:r>
            <a:r>
              <a:rPr lang="en-US" dirty="0"/>
              <a:t>. </a:t>
            </a:r>
            <a:r>
              <a:rPr lang="en-US" dirty="0" err="1"/>
              <a:t>Selle</a:t>
            </a:r>
            <a:r>
              <a:rPr lang="en-US" dirty="0"/>
              <a:t> </a:t>
            </a:r>
            <a:r>
              <a:rPr lang="en-US" dirty="0" err="1"/>
              <a:t>näitaja</a:t>
            </a:r>
            <a:r>
              <a:rPr lang="en-US" dirty="0"/>
              <a:t> </a:t>
            </a:r>
            <a:r>
              <a:rPr lang="en-US" dirty="0" err="1"/>
              <a:t>järgi</a:t>
            </a:r>
            <a:r>
              <a:rPr lang="en-US" dirty="0"/>
              <a:t> on </a:t>
            </a:r>
            <a:r>
              <a:rPr lang="en-US" dirty="0" err="1"/>
              <a:t>viis</a:t>
            </a:r>
            <a:r>
              <a:rPr lang="en-US" dirty="0"/>
              <a:t> </a:t>
            </a:r>
            <a:r>
              <a:rPr lang="en-US" dirty="0" err="1"/>
              <a:t>riiki</a:t>
            </a:r>
            <a:r>
              <a:rPr lang="en-US" dirty="0"/>
              <a:t>, </a:t>
            </a:r>
            <a:r>
              <a:rPr lang="en-US" dirty="0" err="1"/>
              <a:t>kus</a:t>
            </a:r>
            <a:r>
              <a:rPr lang="en-US" dirty="0"/>
              <a:t> </a:t>
            </a:r>
            <a:r>
              <a:rPr lang="en-US" dirty="0" err="1"/>
              <a:t>paljud</a:t>
            </a:r>
            <a:r>
              <a:rPr lang="en-US" dirty="0"/>
              <a:t> </a:t>
            </a:r>
            <a:r>
              <a:rPr lang="en-US" dirty="0" err="1"/>
              <a:t>kodanikud</a:t>
            </a:r>
            <a:r>
              <a:rPr lang="en-US" dirty="0"/>
              <a:t> on </a:t>
            </a:r>
            <a:r>
              <a:rPr lang="en-US" dirty="0" err="1"/>
              <a:t>alatoidetud</a:t>
            </a:r>
            <a:r>
              <a:rPr lang="en-US" dirty="0"/>
              <a:t>, </a:t>
            </a:r>
            <a:r>
              <a:rPr lang="en-US" dirty="0" err="1"/>
              <a:t>suur</a:t>
            </a:r>
            <a:r>
              <a:rPr lang="en-US" dirty="0"/>
              <a:t> </a:t>
            </a:r>
            <a:r>
              <a:rPr lang="en-US" dirty="0" err="1"/>
              <a:t>protsent</a:t>
            </a:r>
            <a:r>
              <a:rPr lang="en-US" dirty="0"/>
              <a:t> </a:t>
            </a:r>
            <a:r>
              <a:rPr lang="en-US" dirty="0" err="1"/>
              <a:t>lastest</a:t>
            </a:r>
            <a:r>
              <a:rPr lang="en-US" dirty="0"/>
              <a:t> on </a:t>
            </a:r>
            <a:r>
              <a:rPr lang="en-US" dirty="0" err="1"/>
              <a:t>alakaalulised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surevad</a:t>
            </a:r>
            <a:r>
              <a:rPr lang="en-US" dirty="0"/>
              <a:t> </a:t>
            </a:r>
            <a:r>
              <a:rPr lang="en-US" dirty="0" err="1"/>
              <a:t>enne</a:t>
            </a:r>
            <a:r>
              <a:rPr lang="en-US" dirty="0"/>
              <a:t> </a:t>
            </a:r>
            <a:r>
              <a:rPr lang="en-US" dirty="0" err="1"/>
              <a:t>viiendat</a:t>
            </a:r>
            <a:r>
              <a:rPr lang="en-US" dirty="0"/>
              <a:t> </a:t>
            </a:r>
            <a:r>
              <a:rPr lang="en-US" dirty="0" err="1"/>
              <a:t>eluaastat</a:t>
            </a:r>
            <a:r>
              <a:rPr lang="en-US" dirty="0"/>
              <a:t>. </a:t>
            </a:r>
            <a:r>
              <a:rPr lang="en-US" dirty="0" err="1"/>
              <a:t>Kesk-Aafrika</a:t>
            </a:r>
            <a:r>
              <a:rPr lang="en-US" dirty="0"/>
              <a:t> </a:t>
            </a:r>
            <a:r>
              <a:rPr lang="en-US" dirty="0" err="1"/>
              <a:t>Vabariik</a:t>
            </a:r>
            <a:r>
              <a:rPr lang="en-US" dirty="0"/>
              <a:t> on </a:t>
            </a:r>
            <a:r>
              <a:rPr lang="en-US" dirty="0" err="1"/>
              <a:t>esikohal</a:t>
            </a:r>
            <a:r>
              <a:rPr lang="en-US" dirty="0"/>
              <a:t>, </a:t>
            </a:r>
            <a:r>
              <a:rPr lang="en-US" dirty="0" err="1"/>
              <a:t>järgnevad</a:t>
            </a:r>
            <a:r>
              <a:rPr lang="en-US" dirty="0"/>
              <a:t> </a:t>
            </a:r>
            <a:r>
              <a:rPr lang="en-US" dirty="0" err="1"/>
              <a:t>Jeemen</a:t>
            </a:r>
            <a:r>
              <a:rPr lang="en-US" dirty="0"/>
              <a:t>, </a:t>
            </a:r>
            <a:r>
              <a:rPr lang="en-US" dirty="0" err="1"/>
              <a:t>Tšaad</a:t>
            </a:r>
            <a:r>
              <a:rPr lang="en-US" dirty="0"/>
              <a:t>, </a:t>
            </a:r>
            <a:r>
              <a:rPr lang="en-US" dirty="0" err="1"/>
              <a:t>Madagaskar</a:t>
            </a:r>
            <a:r>
              <a:rPr lang="en-US" dirty="0"/>
              <a:t> ja </a:t>
            </a:r>
            <a:r>
              <a:rPr lang="en-US" dirty="0" err="1"/>
              <a:t>Sambia</a:t>
            </a:r>
            <a:r>
              <a:rPr lang="en-US" dirty="0"/>
              <a:t>.</a:t>
            </a:r>
          </a:p>
          <a:p>
            <a:r>
              <a:rPr lang="en-US" dirty="0" err="1"/>
              <a:t>Kesk-Aafrika</a:t>
            </a:r>
            <a:r>
              <a:rPr lang="en-US" dirty="0"/>
              <a:t> </a:t>
            </a:r>
            <a:r>
              <a:rPr lang="en-US" dirty="0" err="1"/>
              <a:t>Vabariigis</a:t>
            </a:r>
            <a:r>
              <a:rPr lang="en-US" dirty="0"/>
              <a:t> on 60% </a:t>
            </a:r>
            <a:r>
              <a:rPr lang="en-US" dirty="0" err="1"/>
              <a:t>elanikkonnast</a:t>
            </a:r>
            <a:r>
              <a:rPr lang="en-US" dirty="0"/>
              <a:t> </a:t>
            </a:r>
            <a:r>
              <a:rPr lang="en-US" dirty="0" err="1"/>
              <a:t>alatoidetud</a:t>
            </a:r>
            <a:r>
              <a:rPr lang="en-US" dirty="0"/>
              <a:t>. </a:t>
            </a:r>
            <a:r>
              <a:rPr lang="en-US" dirty="0" err="1"/>
              <a:t>Aastaks</a:t>
            </a:r>
            <a:r>
              <a:rPr lang="en-US" dirty="0"/>
              <a:t> 2019 </a:t>
            </a:r>
            <a:r>
              <a:rPr lang="en-US" dirty="0" err="1"/>
              <a:t>vajas</a:t>
            </a:r>
            <a:r>
              <a:rPr lang="en-US" dirty="0"/>
              <a:t> </a:t>
            </a:r>
            <a:r>
              <a:rPr lang="en-US" dirty="0" err="1"/>
              <a:t>rohkem</a:t>
            </a:r>
            <a:r>
              <a:rPr lang="en-US" dirty="0"/>
              <a:t> </a:t>
            </a:r>
            <a:r>
              <a:rPr lang="en-US" dirty="0" err="1"/>
              <a:t>kui</a:t>
            </a:r>
            <a:r>
              <a:rPr lang="en-US" dirty="0"/>
              <a:t> pool </a:t>
            </a:r>
            <a:r>
              <a:rPr lang="en-US" dirty="0" err="1"/>
              <a:t>elanikkonnast</a:t>
            </a:r>
            <a:r>
              <a:rPr lang="en-US" dirty="0"/>
              <a:t> </a:t>
            </a:r>
            <a:r>
              <a:rPr lang="en-US" dirty="0" err="1"/>
              <a:t>humanitaarabi</a:t>
            </a:r>
            <a:r>
              <a:rPr lang="en-US" dirty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4137539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4"/>
          <p:cNvSpPr txBox="1">
            <a:spLocks noGrp="1"/>
          </p:cNvSpPr>
          <p:nvPr>
            <p:ph type="title"/>
          </p:nvPr>
        </p:nvSpPr>
        <p:spPr>
          <a:xfrm>
            <a:off x="628650" y="362352"/>
            <a:ext cx="3426215" cy="903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b="1" dirty="0" err="1"/>
              <a:t>Kasvuhoone</a:t>
            </a:r>
            <a:r>
              <a:rPr lang="et-EE" b="1" dirty="0"/>
              <a:t> </a:t>
            </a:r>
            <a:r>
              <a:rPr lang="en-US" b="1" dirty="0" err="1"/>
              <a:t>efekt</a:t>
            </a:r>
            <a:endParaRPr lang="en-US" sz="4000" b="1" dirty="0"/>
          </a:p>
        </p:txBody>
      </p:sp>
      <p:sp>
        <p:nvSpPr>
          <p:cNvPr id="247" name="Google Shape;247;p14"/>
          <p:cNvSpPr txBox="1">
            <a:spLocks noGrp="1"/>
          </p:cNvSpPr>
          <p:nvPr>
            <p:ph type="body" idx="1"/>
          </p:nvPr>
        </p:nvSpPr>
        <p:spPr>
          <a:xfrm>
            <a:off x="431180" y="1843211"/>
            <a:ext cx="8084170" cy="3003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t-EE" dirty="0"/>
              <a:t>Võrdsustades s</a:t>
            </a:r>
            <a:r>
              <a:rPr lang="en-US" dirty="0" err="1"/>
              <a:t>issetuleva</a:t>
            </a:r>
            <a:r>
              <a:rPr lang="en-US" dirty="0"/>
              <a:t> ja </a:t>
            </a:r>
            <a:r>
              <a:rPr lang="en-US" dirty="0" err="1"/>
              <a:t>väljamineva</a:t>
            </a:r>
            <a:r>
              <a:rPr lang="en-US" dirty="0"/>
              <a:t> </a:t>
            </a:r>
            <a:r>
              <a:rPr lang="en-US" dirty="0" err="1"/>
              <a:t>voo</a:t>
            </a:r>
            <a:r>
              <a:rPr lang="et-EE" dirty="0"/>
              <a:t> saame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lt 3">
            <a:extLst>
              <a:ext uri="{FF2B5EF4-FFF2-40B4-BE49-F238E27FC236}">
                <a16:creationId xmlns:a16="http://schemas.microsoft.com/office/drawing/2014/main" id="{DD0717C4-A82A-B0E5-7935-88C86134B5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6546" y="324278"/>
            <a:ext cx="4738804" cy="1653203"/>
          </a:xfrm>
          <a:prstGeom prst="rect">
            <a:avLst/>
          </a:prstGeom>
        </p:spPr>
      </p:pic>
      <p:pic>
        <p:nvPicPr>
          <p:cNvPr id="3" name="Pilt 2">
            <a:extLst>
              <a:ext uri="{FF2B5EF4-FFF2-40B4-BE49-F238E27FC236}">
                <a16:creationId xmlns:a16="http://schemas.microsoft.com/office/drawing/2014/main" id="{CEBB7A94-B27C-6774-2DE9-CE18ACEF38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7914" y="2571750"/>
            <a:ext cx="2828167" cy="583241"/>
          </a:xfrm>
          <a:prstGeom prst="rect">
            <a:avLst/>
          </a:prstGeom>
        </p:spPr>
      </p:pic>
      <p:pic>
        <p:nvPicPr>
          <p:cNvPr id="6" name="Pilt 5">
            <a:extLst>
              <a:ext uri="{FF2B5EF4-FFF2-40B4-BE49-F238E27FC236}">
                <a16:creationId xmlns:a16="http://schemas.microsoft.com/office/drawing/2014/main" id="{23AAD148-930F-64D9-FBFC-C387137C86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1466" y="3132144"/>
            <a:ext cx="1661067" cy="728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745430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4"/>
          <p:cNvSpPr txBox="1">
            <a:spLocks noGrp="1"/>
          </p:cNvSpPr>
          <p:nvPr>
            <p:ph type="title"/>
          </p:nvPr>
        </p:nvSpPr>
        <p:spPr>
          <a:xfrm>
            <a:off x="628650" y="362352"/>
            <a:ext cx="3426215" cy="903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b="1" dirty="0" err="1"/>
              <a:t>Kasvuhoone</a:t>
            </a:r>
            <a:r>
              <a:rPr lang="et-EE" b="1" dirty="0"/>
              <a:t> </a:t>
            </a:r>
            <a:r>
              <a:rPr lang="en-US" b="1" dirty="0" err="1"/>
              <a:t>efekt</a:t>
            </a:r>
            <a:endParaRPr lang="en-US" sz="4000" b="1" dirty="0"/>
          </a:p>
        </p:txBody>
      </p:sp>
      <p:sp>
        <p:nvSpPr>
          <p:cNvPr id="247" name="Google Shape;247;p14"/>
          <p:cNvSpPr txBox="1">
            <a:spLocks noGrp="1"/>
          </p:cNvSpPr>
          <p:nvPr>
            <p:ph type="body" idx="1"/>
          </p:nvPr>
        </p:nvSpPr>
        <p:spPr>
          <a:xfrm>
            <a:off x="431180" y="1481667"/>
            <a:ext cx="8084170" cy="3223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0800" indent="0">
              <a:buNone/>
            </a:pPr>
            <a:endParaRPr lang="et-EE" dirty="0"/>
          </a:p>
          <a:p>
            <a:pPr marL="50800" indent="0">
              <a:buNone/>
            </a:pPr>
            <a:endParaRPr lang="et-EE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fi-FI" sz="2200" dirty="0" err="1"/>
              <a:t>Nüüd</a:t>
            </a:r>
            <a:r>
              <a:rPr lang="fi-FI" sz="2200" dirty="0"/>
              <a:t> on </a:t>
            </a:r>
            <a:r>
              <a:rPr lang="fi-FI" sz="2200" dirty="0" err="1"/>
              <a:t>see</a:t>
            </a:r>
            <a:r>
              <a:rPr lang="fi-FI" sz="2200" dirty="0"/>
              <a:t> </a:t>
            </a:r>
            <a:r>
              <a:rPr lang="fi-FI" sz="2200" dirty="0" err="1"/>
              <a:t>veidi</a:t>
            </a:r>
            <a:r>
              <a:rPr lang="fi-FI" sz="2200" dirty="0"/>
              <a:t> liiga </a:t>
            </a:r>
            <a:r>
              <a:rPr lang="fi-FI" sz="2200" dirty="0" err="1"/>
              <a:t>kuum</a:t>
            </a:r>
            <a:r>
              <a:rPr lang="fi-FI" sz="2200" dirty="0"/>
              <a:t>, </a:t>
            </a:r>
            <a:r>
              <a:rPr lang="fi-FI" sz="2200" dirty="0" err="1"/>
              <a:t>kuid</a:t>
            </a:r>
            <a:r>
              <a:rPr lang="fi-FI" sz="2200" dirty="0"/>
              <a:t> </a:t>
            </a:r>
            <a:r>
              <a:rPr lang="fi-FI" sz="2200" dirty="0" err="1"/>
              <a:t>see</a:t>
            </a:r>
            <a:r>
              <a:rPr lang="fi-FI" sz="2200" dirty="0"/>
              <a:t> on palju </a:t>
            </a:r>
            <a:r>
              <a:rPr lang="fi-FI" sz="2200" dirty="0" err="1"/>
              <a:t>lähemal</a:t>
            </a:r>
            <a:r>
              <a:rPr lang="fi-FI" sz="2200" dirty="0"/>
              <a:t> </a:t>
            </a:r>
            <a:r>
              <a:rPr lang="fi-FI" sz="2200" dirty="0" err="1"/>
              <a:t>õigele</a:t>
            </a:r>
            <a:r>
              <a:rPr lang="fi-FI" sz="2200" dirty="0"/>
              <a:t> </a:t>
            </a:r>
            <a:r>
              <a:rPr lang="fi-FI" sz="2200" dirty="0" err="1"/>
              <a:t>väärtusele</a:t>
            </a:r>
            <a:r>
              <a:rPr lang="fi-FI" sz="2200" dirty="0"/>
              <a:t> 288K</a:t>
            </a:r>
            <a:r>
              <a:rPr lang="et-EE" sz="2200" dirty="0"/>
              <a:t>,</a:t>
            </a:r>
            <a:r>
              <a:rPr lang="fi-FI" sz="2200" dirty="0"/>
              <a:t> </a:t>
            </a:r>
            <a:r>
              <a:rPr lang="fi-FI" sz="2200" dirty="0" err="1"/>
              <a:t>kui</a:t>
            </a:r>
            <a:r>
              <a:rPr lang="fi-FI" sz="2200" dirty="0"/>
              <a:t> </a:t>
            </a:r>
            <a:r>
              <a:rPr lang="fi-FI" sz="2200" dirty="0" err="1"/>
              <a:t>palja</a:t>
            </a:r>
            <a:r>
              <a:rPr lang="fi-FI" sz="2200" dirty="0"/>
              <a:t> </a:t>
            </a:r>
            <a:r>
              <a:rPr lang="fi-FI" sz="2200" dirty="0" err="1"/>
              <a:t>planeedi</a:t>
            </a:r>
            <a:r>
              <a:rPr lang="fi-FI" sz="2200" dirty="0"/>
              <a:t> </a:t>
            </a:r>
            <a:r>
              <a:rPr lang="fi-FI" sz="2200" dirty="0" err="1"/>
              <a:t>mudeli</a:t>
            </a:r>
            <a:r>
              <a:rPr lang="fi-FI" sz="2200" dirty="0"/>
              <a:t> ennustus.</a:t>
            </a:r>
            <a:endParaRPr lang="et-EE" sz="2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Maa </a:t>
            </a:r>
            <a:r>
              <a:rPr lang="en-US" sz="2200" dirty="0" err="1"/>
              <a:t>tegelik</a:t>
            </a:r>
            <a:r>
              <a:rPr lang="en-US" sz="2200" dirty="0"/>
              <a:t> </a:t>
            </a:r>
            <a:r>
              <a:rPr lang="en-US" sz="2200" dirty="0" err="1"/>
              <a:t>kasvuhoonekatte</a:t>
            </a:r>
            <a:r>
              <a:rPr lang="en-US" sz="2200" dirty="0"/>
              <a:t> pole </a:t>
            </a:r>
            <a:r>
              <a:rPr lang="en-US" sz="2200" dirty="0" err="1"/>
              <a:t>klaaskuul</a:t>
            </a:r>
            <a:r>
              <a:rPr lang="en-US" sz="2200" dirty="0"/>
              <a:t>, </a:t>
            </a:r>
            <a:r>
              <a:rPr lang="en-US" sz="2200" dirty="0" err="1"/>
              <a:t>vaid</a:t>
            </a:r>
            <a:r>
              <a:rPr lang="en-US" sz="2200" dirty="0"/>
              <a:t> </a:t>
            </a:r>
            <a:r>
              <a:rPr lang="en-US" sz="2200" dirty="0" err="1"/>
              <a:t>erineva</a:t>
            </a:r>
            <a:r>
              <a:rPr lang="en-US" sz="2200" dirty="0"/>
              <a:t> </a:t>
            </a:r>
            <a:r>
              <a:rPr lang="en-US" sz="2200" dirty="0" err="1"/>
              <a:t>koostise</a:t>
            </a:r>
            <a:r>
              <a:rPr lang="en-US" sz="2200" dirty="0"/>
              <a:t> ja </a:t>
            </a:r>
            <a:r>
              <a:rPr lang="en-US" sz="2200" dirty="0" err="1"/>
              <a:t>paksusega</a:t>
            </a:r>
            <a:r>
              <a:rPr lang="en-US" sz="2200" dirty="0"/>
              <a:t> </a:t>
            </a:r>
            <a:r>
              <a:rPr lang="en-US" sz="2200" dirty="0" err="1"/>
              <a:t>gaaside</a:t>
            </a:r>
            <a:r>
              <a:rPr lang="en-US" sz="2200" dirty="0"/>
              <a:t> </a:t>
            </a:r>
            <a:r>
              <a:rPr lang="en-US" sz="2200" dirty="0" err="1"/>
              <a:t>sammas</a:t>
            </a:r>
            <a:r>
              <a:rPr lang="en-US" sz="2200" dirty="0"/>
              <a:t>, </a:t>
            </a:r>
            <a:r>
              <a:rPr lang="en-US" sz="2200" dirty="0" err="1"/>
              <a:t>milles</a:t>
            </a:r>
            <a:r>
              <a:rPr lang="en-US" sz="2200" dirty="0"/>
              <a:t> </a:t>
            </a:r>
            <a:r>
              <a:rPr lang="en-US" sz="2200" dirty="0" err="1"/>
              <a:t>iga</a:t>
            </a:r>
            <a:r>
              <a:rPr lang="en-US" sz="2200" dirty="0"/>
              <a:t> </a:t>
            </a:r>
            <a:r>
              <a:rPr lang="en-US" sz="2200" dirty="0" err="1"/>
              <a:t>gaas</a:t>
            </a:r>
            <a:r>
              <a:rPr lang="en-US" sz="2200" dirty="0"/>
              <a:t> </a:t>
            </a:r>
            <a:r>
              <a:rPr lang="en-US" sz="2200" dirty="0" err="1"/>
              <a:t>neelab</a:t>
            </a:r>
            <a:r>
              <a:rPr lang="en-US" sz="2200" dirty="0"/>
              <a:t> ja </a:t>
            </a:r>
            <a:r>
              <a:rPr lang="en-US" sz="2200" dirty="0" err="1"/>
              <a:t>kiirgab</a:t>
            </a:r>
            <a:r>
              <a:rPr lang="en-US" sz="2200" dirty="0"/>
              <a:t> </a:t>
            </a:r>
            <a:r>
              <a:rPr lang="en-US" sz="2200" dirty="0" err="1"/>
              <a:t>kiirgust</a:t>
            </a:r>
            <a:r>
              <a:rPr lang="en-US" sz="2200" dirty="0"/>
              <a:t> </a:t>
            </a:r>
            <a:r>
              <a:rPr lang="en-US" sz="2200" dirty="0" err="1"/>
              <a:t>kindlatel</a:t>
            </a:r>
            <a:r>
              <a:rPr lang="en-US" sz="2200" dirty="0"/>
              <a:t> </a:t>
            </a:r>
            <a:r>
              <a:rPr lang="en-US" sz="2200" dirty="0" err="1"/>
              <a:t>sagedustel</a:t>
            </a:r>
            <a:r>
              <a:rPr lang="en-US" sz="2200" dirty="0"/>
              <a:t>.</a:t>
            </a:r>
          </a:p>
        </p:txBody>
      </p:sp>
      <p:pic>
        <p:nvPicPr>
          <p:cNvPr id="4" name="Pilt 3">
            <a:extLst>
              <a:ext uri="{FF2B5EF4-FFF2-40B4-BE49-F238E27FC236}">
                <a16:creationId xmlns:a16="http://schemas.microsoft.com/office/drawing/2014/main" id="{DD0717C4-A82A-B0E5-7935-88C86134B5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6546" y="324278"/>
            <a:ext cx="4738804" cy="1653203"/>
          </a:xfrm>
          <a:prstGeom prst="rect">
            <a:avLst/>
          </a:prstGeom>
        </p:spPr>
      </p:pic>
      <p:pic>
        <p:nvPicPr>
          <p:cNvPr id="8" name="Pilt 7">
            <a:extLst>
              <a:ext uri="{FF2B5EF4-FFF2-40B4-BE49-F238E27FC236}">
                <a16:creationId xmlns:a16="http://schemas.microsoft.com/office/drawing/2014/main" id="{375B54C3-62E1-97C8-461A-C962774DB6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912" y="1545874"/>
            <a:ext cx="4181092" cy="930197"/>
          </a:xfrm>
          <a:prstGeom prst="rect">
            <a:avLst/>
          </a:prstGeom>
        </p:spPr>
      </p:pic>
      <p:pic>
        <p:nvPicPr>
          <p:cNvPr id="5" name="Pilt 4">
            <a:extLst>
              <a:ext uri="{FF2B5EF4-FFF2-40B4-BE49-F238E27FC236}">
                <a16:creationId xmlns:a16="http://schemas.microsoft.com/office/drawing/2014/main" id="{A24D95BF-BC4D-9EED-8474-04E8DE8151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3141" y="1909434"/>
            <a:ext cx="675633" cy="317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130510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4"/>
          <p:cNvSpPr txBox="1">
            <a:spLocks noGrp="1"/>
          </p:cNvSpPr>
          <p:nvPr>
            <p:ph type="title"/>
          </p:nvPr>
        </p:nvSpPr>
        <p:spPr>
          <a:xfrm>
            <a:off x="628650" y="362353"/>
            <a:ext cx="5749848" cy="467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b="1" dirty="0" err="1"/>
              <a:t>Kasvuhoone</a:t>
            </a:r>
            <a:r>
              <a:rPr lang="et-EE" b="1" dirty="0"/>
              <a:t> </a:t>
            </a:r>
            <a:r>
              <a:rPr lang="en-US" b="1" dirty="0" err="1"/>
              <a:t>efekt</a:t>
            </a:r>
            <a:endParaRPr lang="en-US" sz="4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7" name="Google Shape;247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498088" y="973667"/>
                <a:ext cx="3880625" cy="35193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 fontScale="92500" lnSpcReduction="10000"/>
              </a:bodyPr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t-EE" sz="2400" dirty="0"/>
                  <a:t>Nüüd uurime, </a:t>
                </a:r>
                <a:r>
                  <a:rPr lang="en-US" sz="2400" dirty="0" err="1"/>
                  <a:t>kuidas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muudab</a:t>
                </a:r>
                <a:r>
                  <a:rPr lang="en-US" sz="2400" dirty="0"/>
                  <a:t> </a:t>
                </a:r>
                <a:r>
                  <a:rPr lang="en-US" sz="2400" dirty="0" err="1"/>
                  <a:t>atmosfääris</a:t>
                </a:r>
                <a:r>
                  <a:rPr lang="en-US" sz="2400" dirty="0"/>
                  <a:t> </a:t>
                </a:r>
                <a:r>
                  <a:rPr lang="en-US" sz="2400" dirty="0" err="1"/>
                  <a:t>oleva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kasvuhoonegaasi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süsinikdioksiidi</a:t>
                </a:r>
                <a:r>
                  <a:rPr lang="en-US" sz="2400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i="0" dirty="0">
                            <a:latin typeface="Cambria Math" panose="02040503050406030204" pitchFamily="18" charset="0"/>
                          </a:rPr>
                          <m:t>CO</m:t>
                        </m:r>
                      </m:e>
                      <m:sub>
                        <m:r>
                          <a:rPr lang="et-EE" sz="2400" b="0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) </a:t>
                </a:r>
                <a:r>
                  <a:rPr lang="en-US" sz="2400" dirty="0" err="1"/>
                  <a:t>kontsentratsioon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kasvuhooneefekti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tugevust</a:t>
                </a:r>
                <a:r>
                  <a:rPr lang="en-US" sz="2400" dirty="0"/>
                  <a:t>?</a:t>
                </a:r>
                <a:endParaRPr lang="et-EE" sz="24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t-EE" sz="2400" dirty="0"/>
                  <a:t>St</a:t>
                </a:r>
                <a:r>
                  <a:rPr lang="en-US" sz="2400" dirty="0"/>
                  <a:t>, et me </a:t>
                </a:r>
                <a:r>
                  <a:rPr lang="en-US" sz="2400" dirty="0" err="1"/>
                  <a:t>tahame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teada</a:t>
                </a:r>
                <a:r>
                  <a:rPr lang="en-US" sz="2400" dirty="0"/>
                  <a:t>, milline on </a:t>
                </a:r>
                <a:r>
                  <a:rPr lang="en-US" sz="2400" dirty="0" err="1"/>
                  <a:t>kindla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kasvuhoonegaasi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kontsentratsiooniga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seotud</a:t>
                </a:r>
                <a:r>
                  <a:rPr lang="en-US" sz="2400" dirty="0"/>
                  <a:t> </a:t>
                </a:r>
                <a:r>
                  <a:rPr lang="en-US" sz="2400" i="1" dirty="0" err="1"/>
                  <a:t>kiirguslik</a:t>
                </a:r>
                <a:r>
                  <a:rPr lang="en-US" sz="2400" i="1" dirty="0"/>
                  <a:t> </a:t>
                </a:r>
                <a:r>
                  <a:rPr lang="en-US" sz="2400" i="1" dirty="0" err="1"/>
                  <a:t>sund</a:t>
                </a:r>
                <a:r>
                  <a:rPr lang="en-US" sz="2400" dirty="0"/>
                  <a:t>.</a:t>
                </a:r>
                <a:endParaRPr lang="et-EE" sz="2400" dirty="0"/>
              </a:p>
            </p:txBody>
          </p:sp>
        </mc:Choice>
        <mc:Fallback xmlns="">
          <p:sp>
            <p:nvSpPr>
              <p:cNvPr id="247" name="Google Shape;247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98088" y="973667"/>
                <a:ext cx="3880625" cy="3519333"/>
              </a:xfrm>
              <a:prstGeom prst="rect">
                <a:avLst/>
              </a:prstGeom>
              <a:blipFill>
                <a:blip r:embed="rId3"/>
                <a:stretch>
                  <a:fillRect l="-1572" t="-8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lt 2">
            <a:extLst>
              <a:ext uri="{FF2B5EF4-FFF2-40B4-BE49-F238E27FC236}">
                <a16:creationId xmlns:a16="http://schemas.microsoft.com/office/drawing/2014/main" id="{9006A2B2-4DD4-4A1C-AACC-02CB9D66C6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6493" y="1063196"/>
            <a:ext cx="4456306" cy="296178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50760F2-27FA-913A-6DEB-689BF5E06B32}"/>
              </a:ext>
            </a:extLst>
          </p:cNvPr>
          <p:cNvSpPr txBox="1"/>
          <p:nvPr/>
        </p:nvSpPr>
        <p:spPr>
          <a:xfrm>
            <a:off x="4624504" y="4080304"/>
            <a:ext cx="402140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i="0" dirty="0" err="1">
                <a:solidFill>
                  <a:srgbClr val="3C4043"/>
                </a:solidFill>
                <a:effectLst/>
                <a:highlight>
                  <a:srgbClr val="F5F5F5"/>
                </a:highlight>
                <a:latin typeface="Roboto" panose="02000000000000000000" pitchFamily="2" charset="0"/>
              </a:rPr>
              <a:t>Joonis</a:t>
            </a:r>
            <a:r>
              <a:rPr lang="en-US" sz="1600" b="1" i="0" dirty="0">
                <a:solidFill>
                  <a:srgbClr val="3C4043"/>
                </a:solidFill>
                <a:effectLst/>
                <a:highlight>
                  <a:srgbClr val="F5F5F5"/>
                </a:highlight>
                <a:latin typeface="Roboto" panose="02000000000000000000" pitchFamily="2" charset="0"/>
              </a:rPr>
              <a:t>.</a:t>
            </a:r>
            <a:r>
              <a:rPr lang="en-US" sz="1600" b="0" i="0" dirty="0">
                <a:solidFill>
                  <a:srgbClr val="3C4043"/>
                </a:solidFill>
                <a:effectLst/>
                <a:highlight>
                  <a:srgbClr val="F5F5F5"/>
                </a:highlight>
                <a:latin typeface="Roboto" panose="02000000000000000000" pitchFamily="2" charset="0"/>
              </a:rPr>
              <a:t> Hawaii Mauna Loa </a:t>
            </a:r>
            <a:r>
              <a:rPr lang="en-US" sz="1600" b="0" i="0" dirty="0" err="1">
                <a:solidFill>
                  <a:srgbClr val="3C4043"/>
                </a:solidFill>
                <a:effectLst/>
                <a:highlight>
                  <a:srgbClr val="F5F5F5"/>
                </a:highlight>
                <a:latin typeface="Roboto" panose="02000000000000000000" pitchFamily="2" charset="0"/>
              </a:rPr>
              <a:t>observatooriumis</a:t>
            </a:r>
            <a:r>
              <a:rPr lang="en-US" sz="1600" b="0" i="0" dirty="0">
                <a:solidFill>
                  <a:srgbClr val="3C4043"/>
                </a:solidFill>
                <a:effectLst/>
                <a:highlight>
                  <a:srgbClr val="F5F5F5"/>
                </a:highlight>
                <a:latin typeface="Roboto" panose="02000000000000000000" pitchFamily="2" charset="0"/>
              </a:rPr>
              <a:t> </a:t>
            </a:r>
            <a:r>
              <a:rPr lang="en-US" sz="1600" b="0" i="0" dirty="0" err="1">
                <a:solidFill>
                  <a:srgbClr val="3C4043"/>
                </a:solidFill>
                <a:effectLst/>
                <a:highlight>
                  <a:srgbClr val="F5F5F5"/>
                </a:highlight>
                <a:latin typeface="Roboto" panose="02000000000000000000" pitchFamily="2" charset="0"/>
              </a:rPr>
              <a:t>mõõdetud</a:t>
            </a:r>
            <a:r>
              <a:rPr lang="en-US" sz="1600" b="0" i="0" dirty="0">
                <a:solidFill>
                  <a:srgbClr val="3C4043"/>
                </a:solidFill>
                <a:effectLst/>
                <a:highlight>
                  <a:srgbClr val="F5F5F5"/>
                </a:highlight>
                <a:latin typeface="Roboto" panose="02000000000000000000" pitchFamily="2" charset="0"/>
              </a:rPr>
              <a:t> </a:t>
            </a:r>
            <a:r>
              <a:rPr lang="en-US" sz="1600" b="0" i="0" dirty="0" err="1">
                <a:solidFill>
                  <a:srgbClr val="3C4043"/>
                </a:solidFill>
                <a:effectLst/>
                <a:highlight>
                  <a:srgbClr val="F5F5F5"/>
                </a:highlight>
                <a:latin typeface="Roboto" panose="02000000000000000000" pitchFamily="2" charset="0"/>
              </a:rPr>
              <a:t>igakuine</a:t>
            </a:r>
            <a:r>
              <a:rPr lang="en-US" sz="1600" b="0" i="0" dirty="0">
                <a:solidFill>
                  <a:srgbClr val="3C4043"/>
                </a:solidFill>
                <a:effectLst/>
                <a:highlight>
                  <a:srgbClr val="F5F5F5"/>
                </a:highlight>
                <a:latin typeface="Roboto" panose="02000000000000000000" pitchFamily="2" charset="0"/>
              </a:rPr>
              <a:t> </a:t>
            </a:r>
            <a:r>
              <a:rPr lang="en-US" sz="1600" b="0" i="0" dirty="0" err="1">
                <a:solidFill>
                  <a:srgbClr val="3C4043"/>
                </a:solidFill>
                <a:effectLst/>
                <a:highlight>
                  <a:srgbClr val="F5F5F5"/>
                </a:highlight>
                <a:latin typeface="Roboto" panose="02000000000000000000" pitchFamily="2" charset="0"/>
              </a:rPr>
              <a:t>keskmine</a:t>
            </a:r>
            <a:r>
              <a:rPr lang="en-US" sz="1600" b="0" i="0" dirty="0">
                <a:solidFill>
                  <a:srgbClr val="3C4043"/>
                </a:solidFill>
                <a:effectLst/>
                <a:highlight>
                  <a:srgbClr val="F5F5F5"/>
                </a:highlight>
                <a:latin typeface="Roboto" panose="02000000000000000000" pitchFamily="2" charset="0"/>
              </a:rPr>
              <a:t> </a:t>
            </a:r>
            <a:r>
              <a:rPr lang="en-US" sz="1600" b="0" i="0" dirty="0" err="1">
                <a:solidFill>
                  <a:srgbClr val="3C4043"/>
                </a:solidFill>
                <a:effectLst/>
                <a:highlight>
                  <a:srgbClr val="F5F5F5"/>
                </a:highlight>
                <a:latin typeface="Roboto" panose="02000000000000000000" pitchFamily="2" charset="0"/>
              </a:rPr>
              <a:t>süsinikdioksiidi</a:t>
            </a:r>
            <a:r>
              <a:rPr lang="en-US" sz="1600" b="0" i="0" dirty="0">
                <a:solidFill>
                  <a:srgbClr val="3C4043"/>
                </a:solidFill>
                <a:effectLst/>
                <a:highlight>
                  <a:srgbClr val="F5F5F5"/>
                </a:highlight>
                <a:latin typeface="Roboto" panose="02000000000000000000" pitchFamily="2" charset="0"/>
              </a:rPr>
              <a:t> </a:t>
            </a:r>
            <a:r>
              <a:rPr lang="en-US" sz="1600" b="0" i="0" dirty="0" err="1">
                <a:solidFill>
                  <a:srgbClr val="3C4043"/>
                </a:solidFill>
                <a:effectLst/>
                <a:highlight>
                  <a:srgbClr val="F5F5F5"/>
                </a:highlight>
                <a:latin typeface="Roboto" panose="02000000000000000000" pitchFamily="2" charset="0"/>
              </a:rPr>
              <a:t>sisaldus</a:t>
            </a:r>
            <a:r>
              <a:rPr lang="en-US" sz="1600" b="0" i="0" dirty="0">
                <a:solidFill>
                  <a:srgbClr val="3C4043"/>
                </a:solidFill>
                <a:effectLst/>
                <a:highlight>
                  <a:srgbClr val="F5F5F5"/>
                </a:highlight>
                <a:latin typeface="Roboto" panose="02000000000000000000" pitchFamily="2" charset="0"/>
              </a:rPr>
              <a:t>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202339108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4"/>
          <p:cNvSpPr txBox="1">
            <a:spLocks noGrp="1"/>
          </p:cNvSpPr>
          <p:nvPr>
            <p:ph type="title"/>
          </p:nvPr>
        </p:nvSpPr>
        <p:spPr>
          <a:xfrm>
            <a:off x="628650" y="243407"/>
            <a:ext cx="5749848" cy="552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b="1" dirty="0" err="1"/>
              <a:t>Kasvuhoone</a:t>
            </a:r>
            <a:r>
              <a:rPr lang="et-EE" b="1" dirty="0"/>
              <a:t> </a:t>
            </a:r>
            <a:r>
              <a:rPr lang="en-US" b="1" dirty="0" err="1"/>
              <a:t>efekt</a:t>
            </a:r>
            <a:endParaRPr lang="en-US" sz="4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7" name="Google Shape;247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511942" y="795454"/>
                <a:ext cx="7694341" cy="38239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50800" indent="0">
                  <a:buNone/>
                </a:pPr>
                <a:r>
                  <a:rPr lang="en-US" sz="2400" dirty="0"/>
                  <a:t>Kindla </a:t>
                </a:r>
                <a:r>
                  <a:rPr lang="en-US" sz="2400" dirty="0" err="1"/>
                  <a:t>kasvuhoone</a:t>
                </a:r>
                <a:r>
                  <a:rPr lang="et-EE" sz="2400" dirty="0"/>
                  <a:t> </a:t>
                </a:r>
                <a:r>
                  <a:rPr lang="en-US" sz="2400" dirty="0" err="1"/>
                  <a:t>gaasi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kontsentratsioonist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tulenev</a:t>
                </a:r>
                <a:r>
                  <a:rPr lang="en-US" sz="2400" dirty="0"/>
                  <a:t> </a:t>
                </a:r>
                <a:r>
                  <a:rPr lang="en-US" sz="2400" i="1" dirty="0" err="1"/>
                  <a:t>kiirgussund</a:t>
                </a:r>
                <a:r>
                  <a:rPr lang="en-US" sz="2400" i="1" dirty="0"/>
                  <a:t> </a:t>
                </a:r>
                <a:r>
                  <a:rPr lang="en-US" sz="2400" dirty="0"/>
                  <a:t>on </a:t>
                </a:r>
                <a:r>
                  <a:rPr lang="en-US" sz="2400" dirty="0" err="1"/>
                  <a:t>lisanduv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võimsuse</a:t>
                </a:r>
                <a:r>
                  <a:rPr lang="en-US" sz="2400" dirty="0"/>
                  <a:t> hulk (</a:t>
                </a:r>
                <a:r>
                  <a:rPr lang="et-EE" sz="2400" dirty="0"/>
                  <a:t>W/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t-EE" sz="24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t-EE" sz="24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t-EE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), </a:t>
                </a:r>
                <a:r>
                  <a:rPr lang="en-US" sz="2400" dirty="0" err="1"/>
                  <a:t>mida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kasvuhooneefekti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tõttu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ei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pääse</a:t>
                </a:r>
                <a:r>
                  <a:rPr lang="en-US" sz="2400" dirty="0"/>
                  <a:t> Maa </a:t>
                </a:r>
                <a:r>
                  <a:rPr lang="en-US" sz="2400" dirty="0" err="1"/>
                  <a:t>pinnalt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välja</a:t>
                </a:r>
                <a:r>
                  <a:rPr lang="en-US" sz="2400" dirty="0"/>
                  <a:t>. "</a:t>
                </a:r>
                <a:r>
                  <a:rPr lang="en-US" sz="2400" dirty="0" err="1"/>
                  <a:t>Lisanduv</a:t>
                </a:r>
                <a:r>
                  <a:rPr lang="en-US" sz="2400" dirty="0"/>
                  <a:t>" </a:t>
                </a:r>
                <a:r>
                  <a:rPr lang="en-US" sz="2400" dirty="0" err="1"/>
                  <a:t>tähendab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võrdlust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mingi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kindla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ajahetkega</a:t>
                </a:r>
                <a:r>
                  <a:rPr lang="en-US" sz="2400" dirty="0"/>
                  <a:t> (</a:t>
                </a:r>
                <a:r>
                  <a:rPr lang="et-EE" sz="2400" dirty="0"/>
                  <a:t>tihti </a:t>
                </a:r>
                <a:r>
                  <a:rPr lang="et-EE" sz="2400" dirty="0" err="1"/>
                  <a:t>võet</a:t>
                </a:r>
                <a:r>
                  <a:rPr lang="et-EE" sz="2400" dirty="0"/>
                  <a:t>.</a:t>
                </a:r>
                <a:r>
                  <a:rPr lang="en-US" sz="2400" dirty="0"/>
                  <a:t> 1750, mis </a:t>
                </a:r>
                <a:r>
                  <a:rPr lang="en-US" sz="2400" dirty="0" err="1"/>
                  <a:t>oli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tööstusrevolutsiooni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algus</a:t>
                </a:r>
                <a:r>
                  <a:rPr lang="en-US" sz="2400" dirty="0"/>
                  <a:t> ja </a:t>
                </a:r>
                <a:r>
                  <a:rPr lang="en-US" sz="2400" dirty="0" err="1"/>
                  <a:t>seega</a:t>
                </a:r>
                <a:r>
                  <a:rPr lang="en-US" sz="2400" dirty="0"/>
                  <a:t> ka </a:t>
                </a:r>
                <a:r>
                  <a:rPr lang="en-US" sz="2400" dirty="0" err="1"/>
                  <a:t>märkimisväärsete</a:t>
                </a:r>
                <a:r>
                  <a:rPr lang="en-US" sz="2400" dirty="0"/>
                  <a:t> </a:t>
                </a:r>
                <a:r>
                  <a:rPr lang="en-US" sz="2400" dirty="0" err="1"/>
                  <a:t>inimtekkeliste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süsinikdioksiidi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heitmete</a:t>
                </a:r>
                <a:r>
                  <a:rPr lang="en-US" sz="2400" dirty="0"/>
                  <a:t> </a:t>
                </a:r>
                <a:r>
                  <a:rPr lang="en-US" sz="2400" dirty="0" err="1"/>
                  <a:t>algus</a:t>
                </a:r>
                <a:r>
                  <a:rPr lang="en-US" sz="2400" dirty="0"/>
                  <a:t>). </a:t>
                </a:r>
                <a:endParaRPr lang="et-EE" sz="2400" dirty="0"/>
              </a:p>
            </p:txBody>
          </p:sp>
        </mc:Choice>
        <mc:Fallback xmlns="">
          <p:sp>
            <p:nvSpPr>
              <p:cNvPr id="247" name="Google Shape;247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11942" y="795454"/>
                <a:ext cx="7694341" cy="3823928"/>
              </a:xfrm>
              <a:prstGeom prst="rect">
                <a:avLst/>
              </a:prstGeom>
              <a:blipFill>
                <a:blip r:embed="rId3"/>
                <a:stretch>
                  <a:fillRect l="-63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4757279"/>
      </p:ext>
    </p:extLst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4"/>
          <p:cNvSpPr txBox="1">
            <a:spLocks noGrp="1"/>
          </p:cNvSpPr>
          <p:nvPr>
            <p:ph type="title"/>
          </p:nvPr>
        </p:nvSpPr>
        <p:spPr>
          <a:xfrm>
            <a:off x="628650" y="243407"/>
            <a:ext cx="5749848" cy="552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b="1" dirty="0" err="1"/>
              <a:t>Kasvuhoone</a:t>
            </a:r>
            <a:r>
              <a:rPr lang="et-EE" b="1" dirty="0"/>
              <a:t> </a:t>
            </a:r>
            <a:r>
              <a:rPr lang="en-US" b="1" dirty="0" err="1"/>
              <a:t>efekt</a:t>
            </a:r>
            <a:endParaRPr lang="en-US" sz="4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7" name="Google Shape;247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498088" y="669074"/>
                <a:ext cx="7694341" cy="38239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400" b="1" dirty="0" err="1"/>
                  <a:t>Arrheniuse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seadus</a:t>
                </a:r>
                <a:r>
                  <a:rPr lang="et-EE" sz="2400" b="1" dirty="0"/>
                  <a:t>: </a:t>
                </a:r>
                <a:r>
                  <a:rPr lang="en-US" sz="2400" dirty="0" err="1"/>
                  <a:t>Kiirgussund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süsinikdioksiidi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kontsentratsiooni</a:t>
                </a:r>
                <a:r>
                  <a:rPr lang="en-US" sz="2400" dirty="0"/>
                  <a:t> </a:t>
                </a:r>
                <a:r>
                  <a:rPr lang="en-US" sz="2400" i="1" dirty="0"/>
                  <a:t>Q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korral</a:t>
                </a:r>
                <a:r>
                  <a:rPr lang="et-EE" sz="2400" dirty="0"/>
                  <a:t> </a:t>
                </a:r>
              </a:p>
              <a:p>
                <a:pPr marL="508000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t-EE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t-EE" b="0" i="1" dirty="0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i="1" dirty="0"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⁡</m:t>
                      </m:r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t-EE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t-EE" dirty="0"/>
              </a:p>
              <a:p>
                <a:pPr marL="508000" lvl="1" indent="0" algn="just">
                  <a:buNone/>
                </a:pPr>
                <a:r>
                  <a:rPr lang="en-US" dirty="0" err="1"/>
                  <a:t>kus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t-EE" b="0" i="1" dirty="0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t-EE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on </a:t>
                </a:r>
                <a:r>
                  <a:rPr lang="en-US" dirty="0" err="1"/>
                  <a:t>süsinikdioksiidi</a:t>
                </a:r>
                <a:r>
                  <a:rPr lang="en-US" dirty="0"/>
                  <a:t> </a:t>
                </a:r>
                <a:r>
                  <a:rPr lang="et-EE" dirty="0"/>
                  <a:t>algne </a:t>
                </a:r>
                <a:r>
                  <a:rPr lang="en-US" dirty="0" err="1"/>
                  <a:t>kontsentratsioon</a:t>
                </a:r>
                <a:r>
                  <a:rPr lang="en-US" dirty="0"/>
                  <a:t> (</a:t>
                </a:r>
                <a:r>
                  <a:rPr lang="et-EE" dirty="0"/>
                  <a:t>ca</a:t>
                </a:r>
                <a:r>
                  <a:rPr lang="en-US" dirty="0"/>
                  <a:t> 270 </a:t>
                </a:r>
                <a:r>
                  <a:rPr lang="en-US" dirty="0" err="1"/>
                  <a:t>ppmv</a:t>
                </a:r>
                <a:r>
                  <a:rPr lang="en-US" dirty="0"/>
                  <a:t> 1750</a:t>
                </a:r>
                <a:r>
                  <a:rPr lang="et-EE" dirty="0"/>
                  <a:t> a.</a:t>
                </a:r>
                <a:r>
                  <a:rPr lang="en-US" dirty="0"/>
                  <a:t>) ja </a:t>
                </a:r>
                <a:r>
                  <a:rPr lang="et-EE" i="1" dirty="0"/>
                  <a:t>W</a:t>
                </a:r>
                <a:r>
                  <a:rPr lang="en-US" dirty="0"/>
                  <a:t> on </a:t>
                </a:r>
                <a:r>
                  <a:rPr lang="en-US" dirty="0" err="1"/>
                  <a:t>konstant</a:t>
                </a:r>
                <a:r>
                  <a:rPr lang="en-US" dirty="0"/>
                  <a:t>, mis </a:t>
                </a:r>
                <a:r>
                  <a:rPr lang="en-US" dirty="0" err="1"/>
                  <a:t>mõõdab</a:t>
                </a:r>
                <a:r>
                  <a:rPr lang="en-US" dirty="0"/>
                  <a:t>, </a:t>
                </a:r>
                <a:r>
                  <a:rPr lang="en-US" dirty="0" err="1"/>
                  <a:t>kui</a:t>
                </a:r>
                <a:r>
                  <a:rPr lang="en-US" dirty="0"/>
                  <a:t> </a:t>
                </a:r>
                <a:r>
                  <a:rPr lang="en-US" dirty="0" err="1"/>
                  <a:t>tundlik</a:t>
                </a:r>
                <a:r>
                  <a:rPr lang="en-US" dirty="0"/>
                  <a:t> on </a:t>
                </a:r>
                <a:r>
                  <a:rPr lang="en-US" dirty="0" err="1"/>
                  <a:t>kliimasüsteem</a:t>
                </a:r>
                <a:r>
                  <a:rPr lang="en-US" dirty="0"/>
                  <a:t> </a:t>
                </a:r>
                <a:r>
                  <a:rPr lang="en-US" dirty="0" err="1"/>
                  <a:t>süsinikdioksiidi</a:t>
                </a:r>
                <a:r>
                  <a:rPr lang="en-US" dirty="0"/>
                  <a:t> </a:t>
                </a:r>
                <a:r>
                  <a:rPr lang="en-US" dirty="0" err="1"/>
                  <a:t>mõju</a:t>
                </a:r>
                <a:r>
                  <a:rPr lang="en-US" dirty="0"/>
                  <a:t> </a:t>
                </a:r>
                <a:r>
                  <a:rPr lang="en-US" dirty="0" err="1"/>
                  <a:t>suhtes</a:t>
                </a:r>
                <a:r>
                  <a:rPr lang="en-US" dirty="0"/>
                  <a:t>.</a:t>
                </a:r>
                <a:endParaRPr lang="et-EE" dirty="0"/>
              </a:p>
            </p:txBody>
          </p:sp>
        </mc:Choice>
        <mc:Fallback xmlns="">
          <p:sp>
            <p:nvSpPr>
              <p:cNvPr id="247" name="Google Shape;247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98088" y="669074"/>
                <a:ext cx="7694341" cy="3823928"/>
              </a:xfrm>
              <a:prstGeom prst="rect">
                <a:avLst/>
              </a:prstGeom>
              <a:blipFill>
                <a:blip r:embed="rId3"/>
                <a:stretch>
                  <a:fillRect l="-792" r="-118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1558774"/>
      </p:ext>
    </p:extLst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4"/>
          <p:cNvSpPr txBox="1">
            <a:spLocks noGrp="1"/>
          </p:cNvSpPr>
          <p:nvPr>
            <p:ph type="title"/>
          </p:nvPr>
        </p:nvSpPr>
        <p:spPr>
          <a:xfrm>
            <a:off x="628650" y="362353"/>
            <a:ext cx="5749848" cy="455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b="1" dirty="0" err="1"/>
              <a:t>Kasvuhoone</a:t>
            </a:r>
            <a:r>
              <a:rPr lang="et-EE" b="1" dirty="0"/>
              <a:t> </a:t>
            </a:r>
            <a:r>
              <a:rPr lang="en-US" b="1" dirty="0" err="1"/>
              <a:t>efekt</a:t>
            </a:r>
            <a:endParaRPr lang="en-US" sz="4000" b="1" dirty="0"/>
          </a:p>
        </p:txBody>
      </p:sp>
      <p:sp>
        <p:nvSpPr>
          <p:cNvPr id="247" name="Google Shape;247;p14"/>
          <p:cNvSpPr txBox="1">
            <a:spLocks noGrp="1"/>
          </p:cNvSpPr>
          <p:nvPr>
            <p:ph type="body" idx="1"/>
          </p:nvPr>
        </p:nvSpPr>
        <p:spPr>
          <a:xfrm>
            <a:off x="498088" y="1118523"/>
            <a:ext cx="3880625" cy="3374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t-EE" sz="2400" dirty="0"/>
              <a:t>Nagu on näha, </a:t>
            </a:r>
            <a:r>
              <a:rPr lang="en-US" sz="2400" dirty="0" err="1"/>
              <a:t>süsinikdioksiidi</a:t>
            </a:r>
            <a:r>
              <a:rPr lang="et-EE" sz="2400" dirty="0"/>
              <a:t> </a:t>
            </a:r>
            <a:r>
              <a:rPr lang="en-US" sz="2400" dirty="0"/>
              <a:t> </a:t>
            </a:r>
            <a:r>
              <a:rPr lang="fi-FI" sz="2400" dirty="0" err="1"/>
              <a:t>kiirgussund</a:t>
            </a:r>
            <a:r>
              <a:rPr lang="fi-FI" sz="2400" dirty="0"/>
              <a:t> </a:t>
            </a:r>
            <a:r>
              <a:rPr lang="et-EE" sz="2400" dirty="0"/>
              <a:t>on kõige suurem</a:t>
            </a:r>
            <a:r>
              <a:rPr lang="en-US" sz="2400" dirty="0"/>
              <a:t> </a:t>
            </a:r>
            <a:r>
              <a:rPr lang="en-US" sz="2400" dirty="0" err="1"/>
              <a:t>kasvu-hoone</a:t>
            </a:r>
            <a:r>
              <a:rPr lang="et-EE" sz="2400" dirty="0"/>
              <a:t>gaaside</a:t>
            </a:r>
            <a:r>
              <a:rPr lang="en-US" sz="2400" dirty="0" err="1"/>
              <a:t>st</a:t>
            </a:r>
            <a:endParaRPr lang="et-EE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0760F2-27FA-913A-6DEB-689BF5E06B32}"/>
              </a:ext>
            </a:extLst>
          </p:cNvPr>
          <p:cNvSpPr txBox="1"/>
          <p:nvPr/>
        </p:nvSpPr>
        <p:spPr>
          <a:xfrm>
            <a:off x="3641799" y="4097029"/>
            <a:ext cx="483173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i="0" dirty="0" err="1">
                <a:solidFill>
                  <a:srgbClr val="3C4043"/>
                </a:solidFill>
                <a:effectLst/>
                <a:highlight>
                  <a:srgbClr val="F5F5F5"/>
                </a:highlight>
                <a:latin typeface="Roboto" panose="02000000000000000000" pitchFamily="2" charset="0"/>
              </a:rPr>
              <a:t>Joonis</a:t>
            </a:r>
            <a:r>
              <a:rPr lang="en-US" sz="1600" b="1" i="0" dirty="0">
                <a:solidFill>
                  <a:srgbClr val="3C4043"/>
                </a:solidFill>
                <a:effectLst/>
                <a:highlight>
                  <a:srgbClr val="F5F5F5"/>
                </a:highlight>
                <a:latin typeface="Roboto" panose="02000000000000000000" pitchFamily="2" charset="0"/>
              </a:rPr>
              <a:t>.</a:t>
            </a:r>
            <a:r>
              <a:rPr lang="en-US" sz="1600" b="0" i="0" dirty="0">
                <a:solidFill>
                  <a:srgbClr val="3C4043"/>
                </a:solidFill>
                <a:effectLst/>
                <a:highlight>
                  <a:srgbClr val="F5F5F5"/>
                </a:highlight>
                <a:latin typeface="Roboto" panose="02000000000000000000" pitchFamily="2" charset="0"/>
              </a:rPr>
              <a:t> </a:t>
            </a:r>
            <a:r>
              <a:rPr lang="et-EE" sz="1600" b="0" i="0" dirty="0">
                <a:solidFill>
                  <a:srgbClr val="3C4043"/>
                </a:solidFill>
                <a:effectLst/>
                <a:highlight>
                  <a:srgbClr val="F5F5F5"/>
                </a:highlight>
                <a:latin typeface="Roboto" panose="02000000000000000000" pitchFamily="2" charset="0"/>
              </a:rPr>
              <a:t>Erinevate </a:t>
            </a:r>
            <a:r>
              <a:rPr lang="en-US" sz="1600" dirty="0" err="1"/>
              <a:t>kasvuhoone</a:t>
            </a:r>
            <a:r>
              <a:rPr lang="et-EE" sz="1600" b="0" i="0" dirty="0">
                <a:solidFill>
                  <a:srgbClr val="3C4043"/>
                </a:solidFill>
                <a:effectLst/>
                <a:highlight>
                  <a:srgbClr val="F5F5F5"/>
                </a:highlight>
                <a:latin typeface="Roboto" panose="02000000000000000000" pitchFamily="2" charset="0"/>
              </a:rPr>
              <a:t>gaaside </a:t>
            </a:r>
            <a:r>
              <a:rPr lang="fi-FI" sz="1600" dirty="0" err="1">
                <a:solidFill>
                  <a:srgbClr val="3C4043"/>
                </a:solidFill>
                <a:highlight>
                  <a:srgbClr val="F5F5F5"/>
                </a:highlight>
                <a:latin typeface="Roboto" panose="02000000000000000000" pitchFamily="2" charset="0"/>
              </a:rPr>
              <a:t>kiirgussund</a:t>
            </a:r>
            <a:r>
              <a:rPr lang="fi-FI" sz="1600" dirty="0">
                <a:solidFill>
                  <a:srgbClr val="3C4043"/>
                </a:solidFill>
                <a:highlight>
                  <a:srgbClr val="F5F5F5"/>
                </a:highlight>
                <a:latin typeface="Roboto" panose="02000000000000000000" pitchFamily="2" charset="0"/>
              </a:rPr>
              <a:t> (1750 </a:t>
            </a:r>
            <a:r>
              <a:rPr lang="et-EE" sz="1600" dirty="0">
                <a:solidFill>
                  <a:srgbClr val="3C4043"/>
                </a:solidFill>
                <a:highlight>
                  <a:srgbClr val="F5F5F5"/>
                </a:highlight>
                <a:latin typeface="Roboto" panose="02000000000000000000" pitchFamily="2" charset="0"/>
              </a:rPr>
              <a:t>a. </a:t>
            </a:r>
            <a:r>
              <a:rPr lang="fi-FI" sz="1600" dirty="0" err="1">
                <a:solidFill>
                  <a:srgbClr val="3C4043"/>
                </a:solidFill>
                <a:highlight>
                  <a:srgbClr val="F5F5F5"/>
                </a:highlight>
                <a:latin typeface="Roboto" panose="02000000000000000000" pitchFamily="2" charset="0"/>
              </a:rPr>
              <a:t>suhtes</a:t>
            </a:r>
            <a:r>
              <a:rPr lang="fi-FI" sz="1600" dirty="0">
                <a:solidFill>
                  <a:srgbClr val="3C4043"/>
                </a:solidFill>
                <a:highlight>
                  <a:srgbClr val="F5F5F5"/>
                </a:highlight>
                <a:latin typeface="Roboto" panose="02000000000000000000" pitchFamily="2" charset="0"/>
              </a:rPr>
              <a:t>) USA</a:t>
            </a:r>
            <a:r>
              <a:rPr lang="et-EE" sz="1600" dirty="0">
                <a:solidFill>
                  <a:srgbClr val="3C4043"/>
                </a:solidFill>
                <a:highlight>
                  <a:srgbClr val="F5F5F5"/>
                </a:highlight>
                <a:latin typeface="Roboto" panose="02000000000000000000" pitchFamily="2" charset="0"/>
              </a:rPr>
              <a:t> </a:t>
            </a:r>
            <a:r>
              <a:rPr lang="fi-FI" sz="1600" dirty="0" err="1">
                <a:solidFill>
                  <a:srgbClr val="3C4043"/>
                </a:solidFill>
                <a:highlight>
                  <a:srgbClr val="F5F5F5"/>
                </a:highlight>
                <a:latin typeface="Roboto" panose="02000000000000000000" pitchFamily="2" charset="0"/>
              </a:rPr>
              <a:t>Keskkonnakaitseagentuuri</a:t>
            </a:r>
            <a:r>
              <a:rPr lang="fi-FI" sz="1600" dirty="0">
                <a:solidFill>
                  <a:srgbClr val="3C4043"/>
                </a:solidFill>
                <a:highlight>
                  <a:srgbClr val="F5F5F5"/>
                </a:highlight>
                <a:latin typeface="Roboto" panose="02000000000000000000" pitchFamily="2" charset="0"/>
              </a:rPr>
              <a:t> </a:t>
            </a:r>
            <a:r>
              <a:rPr lang="fi-FI" sz="1600" dirty="0" err="1">
                <a:solidFill>
                  <a:srgbClr val="3C4043"/>
                </a:solidFill>
                <a:highlight>
                  <a:srgbClr val="F5F5F5"/>
                </a:highlight>
                <a:latin typeface="Roboto" panose="02000000000000000000" pitchFamily="2" charset="0"/>
              </a:rPr>
              <a:t>andmetel</a:t>
            </a:r>
            <a:r>
              <a:rPr lang="fi-FI" sz="2000" b="0" i="0" dirty="0">
                <a:solidFill>
                  <a:srgbClr val="3C4043"/>
                </a:solidFill>
                <a:effectLst/>
                <a:highlight>
                  <a:srgbClr val="F5F5F5"/>
                </a:highlight>
                <a:latin typeface="Roboto" panose="02000000000000000000" pitchFamily="2" charset="0"/>
              </a:rPr>
              <a:t>.</a:t>
            </a:r>
            <a:endParaRPr lang="ru-RU" sz="1600" dirty="0"/>
          </a:p>
        </p:txBody>
      </p:sp>
      <p:pic>
        <p:nvPicPr>
          <p:cNvPr id="2" name="Pilt 1">
            <a:extLst>
              <a:ext uri="{FF2B5EF4-FFF2-40B4-BE49-F238E27FC236}">
                <a16:creationId xmlns:a16="http://schemas.microsoft.com/office/drawing/2014/main" id="{61EE0B8C-339E-8B08-1F96-B04E647EF5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2452" y="968140"/>
            <a:ext cx="4513260" cy="3121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27937"/>
      </p:ext>
    </p:extLst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4"/>
          <p:cNvSpPr txBox="1">
            <a:spLocks noGrp="1"/>
          </p:cNvSpPr>
          <p:nvPr>
            <p:ph type="title"/>
          </p:nvPr>
        </p:nvSpPr>
        <p:spPr>
          <a:xfrm>
            <a:off x="628650" y="362353"/>
            <a:ext cx="5749848" cy="737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b="1" dirty="0" err="1"/>
              <a:t>Kasvuhoone</a:t>
            </a:r>
            <a:r>
              <a:rPr lang="et-EE" b="1" dirty="0"/>
              <a:t> </a:t>
            </a:r>
            <a:r>
              <a:rPr lang="en-US" b="1" dirty="0" err="1"/>
              <a:t>efekt</a:t>
            </a:r>
            <a:endParaRPr lang="en-US" sz="4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7" name="Google Shape;247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498088" y="1118523"/>
                <a:ext cx="7694341" cy="33744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/>
              </a:bodyPr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400" i="1" dirty="0"/>
                  <a:t>Kliimatundlikkus </a:t>
                </a:r>
                <a:r>
                  <a:rPr lang="en-US" sz="2400" dirty="0"/>
                  <a:t>on </a:t>
                </a:r>
                <a:r>
                  <a:rPr lang="et-EE" sz="2400" dirty="0"/>
                  <a:t>väärtus</a:t>
                </a:r>
                <a:r>
                  <a:rPr lang="en-US" sz="2400" dirty="0"/>
                  <a:t>, </a:t>
                </a:r>
                <a:r>
                  <a:rPr lang="en-US" sz="2400" dirty="0" err="1"/>
                  <a:t>mille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võrra</a:t>
                </a:r>
                <a:r>
                  <a:rPr lang="en-US" sz="2400" dirty="0"/>
                  <a:t> Maa </a:t>
                </a:r>
                <a:r>
                  <a:rPr lang="en-US" sz="2400" dirty="0" err="1"/>
                  <a:t>soojeneb</a:t>
                </a:r>
                <a:r>
                  <a:rPr lang="en-US" sz="2400" dirty="0"/>
                  <a:t> (</a:t>
                </a:r>
                <a:r>
                  <a:rPr lang="en-US" sz="2400" dirty="0" err="1"/>
                  <a:t>keskpikas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perspektiivis</a:t>
                </a:r>
                <a:r>
                  <a:rPr lang="en-US" sz="2400" dirty="0"/>
                  <a:t>)</a:t>
                </a:r>
                <a:r>
                  <a:rPr lang="et-EE" sz="2400" dirty="0"/>
                  <a:t>, </a:t>
                </a:r>
                <a:r>
                  <a:rPr lang="en-US" sz="2400" dirty="0" err="1"/>
                  <a:t>kui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süsinikdioksiidi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kontsentratsioon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atmosfääris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kahekordistuks</a:t>
                </a:r>
                <a:r>
                  <a:rPr lang="en-US" sz="2400" dirty="0"/>
                  <a:t>. </a:t>
                </a:r>
                <a:endParaRPr lang="ru-RU" sz="24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t-EE" sz="2400" dirty="0"/>
                  <a:t>S</a:t>
                </a:r>
                <a:r>
                  <a:rPr lang="en-US" sz="2400" dirty="0" err="1"/>
                  <a:t>üsinikdioksiidi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kliimatundlikkus</a:t>
                </a:r>
                <a:r>
                  <a:rPr lang="et-EE" sz="2400" dirty="0"/>
                  <a:t>e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hinnang</a:t>
                </a:r>
                <a:r>
                  <a:rPr lang="en-US" sz="2400" dirty="0"/>
                  <a:t> </a:t>
                </a:r>
                <a:r>
                  <a:rPr lang="et-EE" sz="2400" dirty="0"/>
                  <a:t>on</a:t>
                </a:r>
                <a:r>
                  <a:rPr lang="ru-RU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1,5</m:t>
                    </m:r>
                    <m:r>
                      <a:rPr lang="et-EE" sz="24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–4,5</m:t>
                    </m:r>
                    <m:sSup>
                      <m:sSupPr>
                        <m:ctrlPr>
                          <a:rPr lang="ru-RU" sz="24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t-EE" sz="2400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t-EE" sz="24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t-EE" sz="2400" b="0" i="0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t-EE" sz="2400" dirty="0"/>
              </a:p>
            </p:txBody>
          </p:sp>
        </mc:Choice>
        <mc:Fallback xmlns="">
          <p:sp>
            <p:nvSpPr>
              <p:cNvPr id="247" name="Google Shape;247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98088" y="1118523"/>
                <a:ext cx="7694341" cy="3374477"/>
              </a:xfrm>
              <a:prstGeom prst="rect">
                <a:avLst/>
              </a:prstGeom>
              <a:blipFill>
                <a:blip r:embed="rId3"/>
                <a:stretch>
                  <a:fillRect l="-79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0726485"/>
      </p:ext>
    </p:extLst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4"/>
          <p:cNvSpPr txBox="1">
            <a:spLocks noGrp="1"/>
          </p:cNvSpPr>
          <p:nvPr>
            <p:ph type="title"/>
          </p:nvPr>
        </p:nvSpPr>
        <p:spPr>
          <a:xfrm>
            <a:off x="628650" y="362353"/>
            <a:ext cx="5749848" cy="737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b="1" dirty="0" err="1"/>
              <a:t>Kasvuhoone</a:t>
            </a:r>
            <a:r>
              <a:rPr lang="et-EE" b="1" dirty="0"/>
              <a:t> </a:t>
            </a:r>
            <a:r>
              <a:rPr lang="en-US" b="1" dirty="0" err="1"/>
              <a:t>efekt</a:t>
            </a:r>
            <a:endParaRPr lang="en-US" sz="4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7" name="Google Shape;247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498088" y="1118523"/>
                <a:ext cx="7694341" cy="33744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/>
              </a:bodyPr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400" i="1" dirty="0"/>
                  <a:t>Kliimatundlikkus </a:t>
                </a:r>
                <a:r>
                  <a:rPr lang="en-US" sz="2400" dirty="0"/>
                  <a:t>on </a:t>
                </a:r>
                <a:r>
                  <a:rPr lang="et-EE" sz="2400" dirty="0"/>
                  <a:t>väärtus</a:t>
                </a:r>
                <a:r>
                  <a:rPr lang="en-US" sz="2400" dirty="0"/>
                  <a:t>, </a:t>
                </a:r>
                <a:r>
                  <a:rPr lang="en-US" sz="2400" dirty="0" err="1"/>
                  <a:t>mille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võrra</a:t>
                </a:r>
                <a:r>
                  <a:rPr lang="en-US" sz="2400" dirty="0"/>
                  <a:t> Maa </a:t>
                </a:r>
                <a:r>
                  <a:rPr lang="en-US" sz="2400" dirty="0" err="1"/>
                  <a:t>soojeneb</a:t>
                </a:r>
                <a:r>
                  <a:rPr lang="en-US" sz="2400" dirty="0"/>
                  <a:t> (</a:t>
                </a:r>
                <a:r>
                  <a:rPr lang="en-US" sz="2400" dirty="0" err="1"/>
                  <a:t>keskpikas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perspektiivis</a:t>
                </a:r>
                <a:r>
                  <a:rPr lang="en-US" sz="2400" dirty="0"/>
                  <a:t>)</a:t>
                </a:r>
                <a:r>
                  <a:rPr lang="et-EE" sz="2400" dirty="0"/>
                  <a:t>, </a:t>
                </a:r>
                <a:r>
                  <a:rPr lang="en-US" sz="2400" dirty="0" err="1"/>
                  <a:t>kui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süsinikdioksiidi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kontsentratsioon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atmosfääris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kahekordistuks</a:t>
                </a:r>
                <a:r>
                  <a:rPr lang="en-US" sz="2400" dirty="0"/>
                  <a:t>. </a:t>
                </a:r>
                <a:endParaRPr lang="ru-RU" sz="24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t-EE" sz="2400" dirty="0"/>
                  <a:t>S</a:t>
                </a:r>
                <a:r>
                  <a:rPr lang="en-US" sz="2400" dirty="0" err="1"/>
                  <a:t>üsinikdioksiidi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kliimatundlikkus</a:t>
                </a:r>
                <a:r>
                  <a:rPr lang="et-EE" sz="2400" dirty="0"/>
                  <a:t>e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hinnang</a:t>
                </a:r>
                <a:r>
                  <a:rPr lang="en-US" sz="2400" dirty="0"/>
                  <a:t> </a:t>
                </a:r>
                <a:r>
                  <a:rPr lang="et-EE" sz="2400" dirty="0"/>
                  <a:t>on</a:t>
                </a:r>
                <a:r>
                  <a:rPr lang="ru-RU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1,5</m:t>
                    </m:r>
                    <m:r>
                      <a:rPr lang="et-EE" sz="24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–4,5</m:t>
                    </m:r>
                    <m:r>
                      <m:rPr>
                        <m:nor/>
                      </m:rPr>
                      <a:rPr lang="en-US" sz="2400" dirty="0"/>
                      <m:t>°</m:t>
                    </m:r>
                    <m:r>
                      <m:rPr>
                        <m:nor/>
                      </m:rPr>
                      <a:rPr lang="en-US" sz="2400" dirty="0"/>
                      <m:t>C</m:t>
                    </m:r>
                    <m:r>
                      <a:rPr lang="et-EE" sz="2400" b="0" i="0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t-EE" sz="2400" dirty="0"/>
              </a:p>
            </p:txBody>
          </p:sp>
        </mc:Choice>
        <mc:Fallback xmlns="">
          <p:sp>
            <p:nvSpPr>
              <p:cNvPr id="247" name="Google Shape;247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98088" y="1118523"/>
                <a:ext cx="7694341" cy="3374477"/>
              </a:xfrm>
              <a:prstGeom prst="rect">
                <a:avLst/>
              </a:prstGeom>
              <a:blipFill>
                <a:blip r:embed="rId3"/>
                <a:stretch>
                  <a:fillRect l="-79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4850831"/>
      </p:ext>
    </p:extLst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4"/>
          <p:cNvSpPr txBox="1">
            <a:spLocks noGrp="1"/>
          </p:cNvSpPr>
          <p:nvPr>
            <p:ph type="title"/>
          </p:nvPr>
        </p:nvSpPr>
        <p:spPr>
          <a:xfrm>
            <a:off x="628650" y="362353"/>
            <a:ext cx="5749848" cy="551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b="1" dirty="0" err="1"/>
              <a:t>Kasvuhoone</a:t>
            </a:r>
            <a:r>
              <a:rPr lang="et-EE" b="1" dirty="0"/>
              <a:t> </a:t>
            </a:r>
            <a:r>
              <a:rPr lang="en-US" b="1" dirty="0" err="1"/>
              <a:t>efekt</a:t>
            </a:r>
            <a:endParaRPr lang="en-US" sz="4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7" name="Google Shape;247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498088" y="816828"/>
                <a:ext cx="8378283" cy="367617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t-EE" sz="2300" dirty="0"/>
                  <a:t>Eeldame</a:t>
                </a:r>
                <a:r>
                  <a:rPr lang="en-US" sz="2300" dirty="0"/>
                  <a:t>, et </a:t>
                </a:r>
                <a:r>
                  <a:rPr lang="en-US" sz="2300" dirty="0" err="1"/>
                  <a:t>süsinikdioksiidi</a:t>
                </a:r>
                <a:r>
                  <a:rPr lang="en-US" sz="2300" dirty="0"/>
                  <a:t> </a:t>
                </a:r>
                <a:r>
                  <a:rPr lang="en-US" sz="2300" dirty="0" err="1"/>
                  <a:t>kliimatundlikkus</a:t>
                </a:r>
                <a:r>
                  <a:rPr lang="en-US" sz="2300" dirty="0"/>
                  <a:t> on 3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300" dirty="0"/>
                      <m:t>°</m:t>
                    </m:r>
                    <m:r>
                      <m:rPr>
                        <m:nor/>
                      </m:rPr>
                      <a:rPr lang="en-US" sz="2300" dirty="0"/>
                      <m:t>C</m:t>
                    </m:r>
                  </m:oMath>
                </a14:m>
                <a:r>
                  <a:rPr lang="et-EE" sz="2300" dirty="0"/>
                  <a:t> </a:t>
                </a:r>
                <a:r>
                  <a:rPr lang="en-US" sz="2300" dirty="0"/>
                  <a:t>soojenemist </a:t>
                </a:r>
                <a:r>
                  <a:rPr lang="en-US" sz="2300" dirty="0" err="1"/>
                  <a:t>süsinikdioksiidi</a:t>
                </a:r>
                <a:r>
                  <a:rPr lang="en-US" sz="2300" dirty="0"/>
                  <a:t> </a:t>
                </a:r>
                <a:r>
                  <a:rPr lang="en-US" sz="2300" dirty="0" err="1"/>
                  <a:t>kontsentratsiooni</a:t>
                </a:r>
                <a:r>
                  <a:rPr lang="en-US" sz="2300" dirty="0"/>
                  <a:t> </a:t>
                </a:r>
                <a:r>
                  <a:rPr lang="en-US" sz="2300" dirty="0" err="1"/>
                  <a:t>kahekordistumisel</a:t>
                </a:r>
                <a:r>
                  <a:rPr lang="et-EE" sz="2300" dirty="0"/>
                  <a:t>. Leiame,</a:t>
                </a:r>
                <a:r>
                  <a:rPr lang="en-US" sz="2300" dirty="0"/>
                  <a:t> milline </a:t>
                </a:r>
                <a:r>
                  <a:rPr lang="en-US" sz="2300" dirty="0" err="1"/>
                  <a:t>soojenemise</a:t>
                </a:r>
                <a:r>
                  <a:rPr lang="en-US" sz="2300" dirty="0"/>
                  <a:t> </a:t>
                </a:r>
                <a:r>
                  <a:rPr lang="en-US" sz="2300" dirty="0" err="1"/>
                  <a:t>määr</a:t>
                </a:r>
                <a:r>
                  <a:rPr lang="en-US" sz="2300" dirty="0"/>
                  <a:t> on </a:t>
                </a:r>
                <a:r>
                  <a:rPr lang="en-US" sz="2300" dirty="0" err="1"/>
                  <a:t>seotud</a:t>
                </a:r>
                <a:r>
                  <a:rPr lang="en-US" sz="2300" dirty="0"/>
                  <a:t> </a:t>
                </a:r>
                <a:r>
                  <a:rPr lang="en-US" sz="2300" dirty="0" err="1"/>
                  <a:t>süsinikdioksiidi</a:t>
                </a:r>
                <a:r>
                  <a:rPr lang="en-US" sz="2300" dirty="0"/>
                  <a:t> </a:t>
                </a:r>
                <a:r>
                  <a:rPr lang="en-US" sz="2300" dirty="0" err="1"/>
                  <a:t>kontsentratsiooni</a:t>
                </a:r>
                <a:r>
                  <a:rPr lang="en-US" sz="2300" dirty="0"/>
                  <a:t> </a:t>
                </a:r>
                <a:r>
                  <a:rPr lang="en-US" sz="2300" dirty="0" err="1"/>
                  <a:t>tõusuga</a:t>
                </a:r>
                <a:r>
                  <a:rPr lang="en-US" sz="2300" dirty="0"/>
                  <a:t> 1750</a:t>
                </a:r>
                <a:r>
                  <a:rPr lang="et-EE" sz="2300" dirty="0"/>
                  <a:t> a. </a:t>
                </a:r>
                <a:r>
                  <a:rPr lang="en-US" sz="2300" dirty="0" err="1"/>
                  <a:t>tasemest</a:t>
                </a:r>
                <a:r>
                  <a:rPr lang="et-EE" sz="2300" dirty="0"/>
                  <a:t> ca </a:t>
                </a:r>
                <a:r>
                  <a:rPr lang="en-US" sz="2300" dirty="0"/>
                  <a:t>270 </a:t>
                </a:r>
                <a:r>
                  <a:rPr lang="en-US" sz="2300" dirty="0" err="1"/>
                  <a:t>ppmv</a:t>
                </a:r>
                <a:r>
                  <a:rPr lang="en-US" sz="2300" dirty="0"/>
                  <a:t>, </a:t>
                </a:r>
                <a:r>
                  <a:rPr lang="en-US" sz="2300" dirty="0" err="1"/>
                  <a:t>kuni</a:t>
                </a:r>
                <a:r>
                  <a:rPr lang="en-US" sz="2300" dirty="0"/>
                  <a:t> </a:t>
                </a:r>
                <a:r>
                  <a:rPr lang="en-US" sz="2300" dirty="0" err="1"/>
                  <a:t>selle</a:t>
                </a:r>
                <a:r>
                  <a:rPr lang="en-US" sz="2300" dirty="0"/>
                  <a:t> </a:t>
                </a:r>
                <a:r>
                  <a:rPr lang="en-US" sz="2300" dirty="0" err="1"/>
                  <a:t>praeguse</a:t>
                </a:r>
                <a:r>
                  <a:rPr lang="en-US" sz="2300" dirty="0"/>
                  <a:t> </a:t>
                </a:r>
                <a:r>
                  <a:rPr lang="en-US" sz="2300" dirty="0" err="1"/>
                  <a:t>väärtuseni</a:t>
                </a:r>
                <a:r>
                  <a:rPr lang="et-EE" sz="2300" dirty="0"/>
                  <a:t> ca 400 </a:t>
                </a:r>
                <a:r>
                  <a:rPr lang="en-US" sz="2300" dirty="0" err="1"/>
                  <a:t>ppmv</a:t>
                </a:r>
                <a:r>
                  <a:rPr lang="et-EE" sz="2300" dirty="0"/>
                  <a:t>.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300" dirty="0" err="1"/>
                  <a:t>Arrheniuse</a:t>
                </a:r>
                <a:r>
                  <a:rPr lang="en-US" sz="2300" dirty="0"/>
                  <a:t> </a:t>
                </a:r>
                <a:r>
                  <a:rPr lang="en-US" sz="2300" dirty="0" err="1"/>
                  <a:t>seaduse</a:t>
                </a:r>
                <a:r>
                  <a:rPr lang="en-US" sz="2300" dirty="0"/>
                  <a:t> </a:t>
                </a:r>
                <a:r>
                  <a:rPr lang="en-US" sz="2300" dirty="0" err="1"/>
                  <a:t>kohaselt</a:t>
                </a:r>
                <a:r>
                  <a:rPr lang="et-EE" sz="2300" dirty="0"/>
                  <a:t> </a:t>
                </a:r>
                <a:r>
                  <a:rPr lang="en-US" sz="2300" dirty="0" err="1"/>
                  <a:t>soojenemine</a:t>
                </a:r>
                <a:r>
                  <a:rPr lang="en-US" sz="2300" dirty="0"/>
                  <a:t> </a:t>
                </a:r>
                <a14:m>
                  <m:oMath xmlns:m="http://schemas.openxmlformats.org/officeDocument/2006/math">
                    <m:r>
                      <a:rPr lang="et-EE" sz="23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300" dirty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2300" dirty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300" dirty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2300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300" dirty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2300" dirty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t-EE" sz="23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dirty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300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300" dirty="0">
                        <a:latin typeface="Cambria Math" panose="02040503050406030204" pitchFamily="18" charset="0"/>
                      </a:rPr>
                      <m:t>), </m:t>
                    </m:r>
                  </m:oMath>
                </a14:m>
                <a:r>
                  <a:rPr lang="en-US" sz="2300" dirty="0" err="1"/>
                  <a:t>kus</a:t>
                </a:r>
                <a:r>
                  <a:rPr lang="en-US" sz="2300" dirty="0"/>
                  <a:t> W on </a:t>
                </a:r>
                <a:r>
                  <a:rPr lang="en-US" sz="2300" dirty="0" err="1"/>
                  <a:t>konstant</a:t>
                </a:r>
                <a:r>
                  <a:rPr lang="en-US" sz="2300" dirty="0"/>
                  <a:t>. </a:t>
                </a:r>
                <a:r>
                  <a:rPr lang="et-EE" sz="2300" dirty="0"/>
                  <a:t>S</a:t>
                </a:r>
                <a:r>
                  <a:rPr lang="en-US" sz="2300" dirty="0" err="1"/>
                  <a:t>üsinikdioksiidi</a:t>
                </a:r>
                <a:r>
                  <a:rPr lang="en-US" sz="2300" dirty="0"/>
                  <a:t> </a:t>
                </a:r>
                <a:r>
                  <a:rPr lang="en-US" sz="2300" dirty="0" err="1"/>
                  <a:t>kontsentratsiooni</a:t>
                </a:r>
                <a:r>
                  <a:rPr lang="en-US" sz="2300" dirty="0"/>
                  <a:t> </a:t>
                </a:r>
                <a:r>
                  <a:rPr lang="en-US" sz="2300" dirty="0" err="1"/>
                  <a:t>kahekordistumine</a:t>
                </a:r>
                <a:r>
                  <a:rPr lang="en-US" sz="2300" dirty="0"/>
                  <a:t> </a:t>
                </a:r>
                <a:r>
                  <a:rPr lang="en-US" sz="2300" dirty="0" err="1"/>
                  <a:t>põhjustab</a:t>
                </a:r>
                <a:r>
                  <a:rPr lang="en-US" sz="2300" dirty="0"/>
                  <a:t> 3 °C </a:t>
                </a:r>
                <a:r>
                  <a:rPr lang="en-US" sz="2300" dirty="0" err="1"/>
                  <a:t>soojenemise</a:t>
                </a:r>
                <a:endParaRPr lang="et-EE" sz="23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t-EE" sz="1600" dirty="0"/>
              </a:p>
            </p:txBody>
          </p:sp>
        </mc:Choice>
        <mc:Fallback xmlns="">
          <p:sp>
            <p:nvSpPr>
              <p:cNvPr id="247" name="Google Shape;247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98088" y="816828"/>
                <a:ext cx="8378283" cy="3676173"/>
              </a:xfrm>
              <a:prstGeom prst="rect">
                <a:avLst/>
              </a:prstGeom>
              <a:blipFill>
                <a:blip r:embed="rId3"/>
                <a:stretch>
                  <a:fillRect l="-728" r="-174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lt 4">
            <a:extLst>
              <a:ext uri="{FF2B5EF4-FFF2-40B4-BE49-F238E27FC236}">
                <a16:creationId xmlns:a16="http://schemas.microsoft.com/office/drawing/2014/main" id="{B3CC8B47-E5C6-316E-694E-846A446675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9127" y="3818095"/>
            <a:ext cx="2047709" cy="450983"/>
          </a:xfrm>
          <a:prstGeom prst="rect">
            <a:avLst/>
          </a:prstGeom>
        </p:spPr>
      </p:pic>
      <p:pic>
        <p:nvPicPr>
          <p:cNvPr id="7" name="Pilt 6">
            <a:extLst>
              <a:ext uri="{FF2B5EF4-FFF2-40B4-BE49-F238E27FC236}">
                <a16:creationId xmlns:a16="http://schemas.microsoft.com/office/drawing/2014/main" id="{B270926A-018B-64E1-57F0-8430E69359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6112" y="3706133"/>
            <a:ext cx="1609504" cy="786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363612"/>
      </p:ext>
    </p:extLst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4"/>
          <p:cNvSpPr txBox="1">
            <a:spLocks noGrp="1"/>
          </p:cNvSpPr>
          <p:nvPr>
            <p:ph type="title"/>
          </p:nvPr>
        </p:nvSpPr>
        <p:spPr>
          <a:xfrm>
            <a:off x="628650" y="362353"/>
            <a:ext cx="5749848" cy="551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b="1" dirty="0" err="1"/>
              <a:t>Kasvuhoone</a:t>
            </a:r>
            <a:r>
              <a:rPr lang="et-EE" b="1" dirty="0"/>
              <a:t> </a:t>
            </a:r>
            <a:r>
              <a:rPr lang="en-US" b="1" dirty="0" err="1"/>
              <a:t>efekt</a:t>
            </a:r>
            <a:endParaRPr lang="en-US" sz="4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7" name="Google Shape;247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498088" y="996177"/>
                <a:ext cx="8274205" cy="34968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400" dirty="0" err="1"/>
                  <a:t>Nüüd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soojenemine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kontsentratsiooni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tõusu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korral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t-EE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dirty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400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/>
                  <a:t> = 270 </a:t>
                </a:r>
                <a:r>
                  <a:rPr lang="en-US" sz="2400" dirty="0" err="1"/>
                  <a:t>ppmv-st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kuni</a:t>
                </a:r>
                <a:r>
                  <a:rPr lang="en-US" sz="2400" dirty="0"/>
                  <a:t> Q = 400 </a:t>
                </a:r>
                <a:r>
                  <a:rPr lang="en-US" sz="2400" dirty="0" err="1"/>
                  <a:t>ppmv-ni</a:t>
                </a:r>
                <a:r>
                  <a:rPr lang="en-US" sz="2400" dirty="0"/>
                  <a:t> </a:t>
                </a:r>
                <a:r>
                  <a:rPr lang="et-EE" sz="2400" dirty="0"/>
                  <a:t>=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t-EE" sz="24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t-EE" sz="24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400" dirty="0"/>
                  <a:t>Maa </a:t>
                </a:r>
                <a:r>
                  <a:rPr lang="en-US" sz="2400" dirty="0" err="1"/>
                  <a:t>ei</a:t>
                </a:r>
                <a:r>
                  <a:rPr lang="en-US" sz="2400" dirty="0"/>
                  <a:t> ole </a:t>
                </a:r>
                <a:r>
                  <a:rPr lang="en-US" sz="2400" dirty="0" err="1"/>
                  <a:t>veel</a:t>
                </a:r>
                <a:r>
                  <a:rPr lang="en-US" sz="2400" dirty="0"/>
                  <a:t> </a:t>
                </a:r>
                <a:r>
                  <a:rPr lang="et-EE" sz="2400" dirty="0"/>
                  <a:t>nii palju soojenenud</a:t>
                </a:r>
                <a:r>
                  <a:rPr lang="en-US" sz="2400" dirty="0"/>
                  <a:t>, </a:t>
                </a:r>
                <a:r>
                  <a:rPr lang="en-US" sz="2400" dirty="0" err="1"/>
                  <a:t>kuid</a:t>
                </a:r>
                <a:r>
                  <a:rPr lang="en-US" sz="2400" dirty="0"/>
                  <a:t> </a:t>
                </a:r>
                <a:r>
                  <a:rPr lang="en-US" sz="2400" dirty="0" err="1"/>
                  <a:t>arvatakse</a:t>
                </a:r>
                <a:r>
                  <a:rPr lang="en-US" sz="2400" dirty="0"/>
                  <a:t>, et </a:t>
                </a:r>
                <a:r>
                  <a:rPr lang="en-US" sz="2400" dirty="0" err="1"/>
                  <a:t>võib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kuluda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mõni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aeg</a:t>
                </a:r>
                <a:r>
                  <a:rPr lang="en-US" sz="2400" dirty="0"/>
                  <a:t>—</a:t>
                </a:r>
                <a:r>
                  <a:rPr lang="en-US" sz="2400" dirty="0" err="1"/>
                  <a:t>kuni</a:t>
                </a:r>
                <a:r>
                  <a:rPr lang="en-US" sz="2400" dirty="0"/>
                  <a:t> 100 </a:t>
                </a:r>
                <a:r>
                  <a:rPr lang="en-US" sz="2400" dirty="0" err="1"/>
                  <a:t>aastat</a:t>
                </a:r>
                <a:r>
                  <a:rPr lang="en-US" sz="2400" dirty="0"/>
                  <a:t>—</a:t>
                </a:r>
                <a:r>
                  <a:rPr lang="en-US" sz="2400" dirty="0" err="1"/>
                  <a:t>enne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kui</a:t>
                </a:r>
                <a:r>
                  <a:rPr lang="en-US" sz="2400" dirty="0"/>
                  <a:t> mis </a:t>
                </a:r>
                <a:r>
                  <a:rPr lang="en-US" sz="2400" dirty="0" err="1"/>
                  <a:t>tahes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süsinikdioksiidi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kontsentratsiooni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mõju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täielikult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avaldub</a:t>
                </a:r>
                <a:r>
                  <a:rPr lang="et-EE" sz="2400" dirty="0"/>
                  <a:t>, aga selle tase jätkuvalt tõuseb.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t-EE" sz="24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t-EE" sz="24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t-EE" sz="2400" dirty="0"/>
              </a:p>
              <a:p>
                <a:pPr marL="50800" indent="0">
                  <a:buNone/>
                </a:pPr>
                <a:endParaRPr lang="et-EE" sz="2400" dirty="0"/>
              </a:p>
            </p:txBody>
          </p:sp>
        </mc:Choice>
        <mc:Fallback xmlns="">
          <p:sp>
            <p:nvSpPr>
              <p:cNvPr id="247" name="Google Shape;247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98088" y="996177"/>
                <a:ext cx="8274205" cy="3496824"/>
              </a:xfrm>
              <a:prstGeom prst="rect">
                <a:avLst/>
              </a:prstGeom>
              <a:blipFill>
                <a:blip r:embed="rId3"/>
                <a:stretch>
                  <a:fillRect l="-737" r="-36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lt 8">
            <a:extLst>
              <a:ext uri="{FF2B5EF4-FFF2-40B4-BE49-F238E27FC236}">
                <a16:creationId xmlns:a16="http://schemas.microsoft.com/office/drawing/2014/main" id="{7D22273E-7997-BF0D-1D62-4C4666D307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1627" y="1978407"/>
            <a:ext cx="5200746" cy="76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71266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4"/>
          <p:cNvSpPr txBox="1">
            <a:spLocks noGrp="1"/>
          </p:cNvSpPr>
          <p:nvPr>
            <p:ph type="title"/>
          </p:nvPr>
        </p:nvSpPr>
        <p:spPr>
          <a:xfrm>
            <a:off x="628650" y="362352"/>
            <a:ext cx="7886700" cy="903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</a:pPr>
            <a:r>
              <a:rPr lang="et-EE" b="1" dirty="0"/>
              <a:t>Optimaalne dieet </a:t>
            </a:r>
            <a:r>
              <a:rPr lang="en-US" b="1" dirty="0" err="1"/>
              <a:t>toidupuudusega</a:t>
            </a:r>
            <a:r>
              <a:rPr lang="en-US" b="1" dirty="0"/>
              <a:t> </a:t>
            </a:r>
            <a:r>
              <a:rPr lang="en-US" b="1" dirty="0" err="1"/>
              <a:t>riikidele</a:t>
            </a:r>
            <a:endParaRPr b="1" dirty="0"/>
          </a:p>
        </p:txBody>
      </p:sp>
      <p:sp>
        <p:nvSpPr>
          <p:cNvPr id="247" name="Google Shape;247;p14"/>
          <p:cNvSpPr txBox="1">
            <a:spLocks noGrp="1"/>
          </p:cNvSpPr>
          <p:nvPr>
            <p:ph type="body" idx="1"/>
          </p:nvPr>
        </p:nvSpPr>
        <p:spPr>
          <a:xfrm>
            <a:off x="554354" y="1323278"/>
            <a:ext cx="5348357" cy="3201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50800" indent="0">
              <a:buNone/>
            </a:pPr>
            <a:r>
              <a:rPr lang="en-US" sz="2400" dirty="0"/>
              <a:t>ActionAid </a:t>
            </a:r>
            <a:r>
              <a:rPr lang="en-US" sz="2400" dirty="0" err="1"/>
              <a:t>arendab</a:t>
            </a:r>
            <a:r>
              <a:rPr lang="en-US" sz="2400" dirty="0"/>
              <a:t> </a:t>
            </a:r>
            <a:r>
              <a:rPr lang="en-US" sz="2400" dirty="0" err="1"/>
              <a:t>projekte</a:t>
            </a:r>
            <a:r>
              <a:rPr lang="en-US" sz="2400" dirty="0"/>
              <a:t> </a:t>
            </a:r>
            <a:r>
              <a:rPr lang="en-US" sz="2400" dirty="0" err="1"/>
              <a:t>nälja</a:t>
            </a:r>
            <a:r>
              <a:rPr lang="en-US" sz="2400" dirty="0"/>
              <a:t> </a:t>
            </a:r>
            <a:r>
              <a:rPr lang="en-US" sz="2400" dirty="0" err="1"/>
              <a:t>likvideerimiseks</a:t>
            </a:r>
            <a:r>
              <a:rPr lang="en-US" sz="2400" dirty="0"/>
              <a:t>. </a:t>
            </a:r>
            <a:r>
              <a:rPr lang="en-US" sz="2400" dirty="0" err="1"/>
              <a:t>Rahvusvaheliste</a:t>
            </a:r>
            <a:r>
              <a:rPr lang="en-US" sz="2400" dirty="0"/>
              <a:t> </a:t>
            </a:r>
            <a:r>
              <a:rPr lang="en-US" sz="2400" dirty="0" err="1"/>
              <a:t>abiprogrammide</a:t>
            </a:r>
            <a:r>
              <a:rPr lang="en-US" sz="2400" dirty="0"/>
              <a:t> </a:t>
            </a:r>
            <a:r>
              <a:rPr lang="en-US" sz="2400" dirty="0" err="1"/>
              <a:t>kaudu</a:t>
            </a:r>
            <a:r>
              <a:rPr lang="en-US" sz="2400" dirty="0"/>
              <a:t> on </a:t>
            </a:r>
            <a:r>
              <a:rPr lang="en-US" sz="2400" dirty="0" err="1"/>
              <a:t>saadud</a:t>
            </a:r>
            <a:r>
              <a:rPr lang="en-US" sz="2400" dirty="0"/>
              <a:t> </a:t>
            </a:r>
            <a:r>
              <a:rPr lang="en-US" sz="2400" dirty="0" err="1"/>
              <a:t>vahendeid</a:t>
            </a:r>
            <a:r>
              <a:rPr lang="en-US" sz="2400" dirty="0"/>
              <a:t> </a:t>
            </a:r>
            <a:r>
              <a:rPr lang="en-US" sz="2400" dirty="0" err="1"/>
              <a:t>põhiliste</a:t>
            </a:r>
            <a:r>
              <a:rPr lang="en-US" sz="2400" dirty="0"/>
              <a:t> </a:t>
            </a:r>
            <a:r>
              <a:rPr lang="en-US" sz="2400" dirty="0" err="1"/>
              <a:t>toiduainete</a:t>
            </a:r>
            <a:r>
              <a:rPr lang="en-US" sz="2400" dirty="0"/>
              <a:t> (</a:t>
            </a:r>
            <a:r>
              <a:rPr lang="en-US" sz="2400" dirty="0" err="1"/>
              <a:t>piim</a:t>
            </a:r>
            <a:r>
              <a:rPr lang="en-US" sz="2400" dirty="0"/>
              <a:t>, </a:t>
            </a:r>
            <a:r>
              <a:rPr lang="en-US" sz="2400" dirty="0" err="1"/>
              <a:t>liha</a:t>
            </a:r>
            <a:r>
              <a:rPr lang="en-US" sz="2400" dirty="0"/>
              <a:t>, </a:t>
            </a:r>
            <a:r>
              <a:rPr lang="en-US" sz="2400" dirty="0" err="1"/>
              <a:t>teraviljad</a:t>
            </a:r>
            <a:r>
              <a:rPr lang="en-US" sz="2400" dirty="0"/>
              <a:t>, </a:t>
            </a:r>
            <a:r>
              <a:rPr lang="en-US" sz="2400" dirty="0" err="1"/>
              <a:t>riis</a:t>
            </a:r>
            <a:r>
              <a:rPr lang="en-US" sz="2400" dirty="0"/>
              <a:t> ja </a:t>
            </a:r>
            <a:r>
              <a:rPr lang="en-US" sz="2400" dirty="0" err="1"/>
              <a:t>puuviljad</a:t>
            </a:r>
            <a:r>
              <a:rPr lang="en-US" sz="2400" dirty="0"/>
              <a:t>) </a:t>
            </a:r>
            <a:r>
              <a:rPr lang="en-US" sz="2400" dirty="0" err="1"/>
              <a:t>varustamiseks</a:t>
            </a:r>
            <a:r>
              <a:rPr lang="en-US" sz="2400" dirty="0"/>
              <a:t> </a:t>
            </a:r>
            <a:r>
              <a:rPr lang="en-US" sz="2400" dirty="0" err="1"/>
              <a:t>igapäevaseks</a:t>
            </a:r>
            <a:r>
              <a:rPr lang="en-US" sz="2400" dirty="0"/>
              <a:t> </a:t>
            </a:r>
            <a:r>
              <a:rPr lang="en-US" sz="2400" dirty="0" err="1"/>
              <a:t>toiduks</a:t>
            </a:r>
            <a:r>
              <a:rPr lang="en-US" sz="2400" dirty="0"/>
              <a:t> </a:t>
            </a:r>
            <a:r>
              <a:rPr lang="en-US" sz="2400" dirty="0" err="1"/>
              <a:t>vähemalt</a:t>
            </a:r>
            <a:r>
              <a:rPr lang="en-US" sz="2400" dirty="0"/>
              <a:t> 1800 </a:t>
            </a:r>
            <a:r>
              <a:rPr lang="en-US" sz="2400" dirty="0" err="1"/>
              <a:t>kalorit</a:t>
            </a:r>
            <a:r>
              <a:rPr lang="en-US" sz="2400" dirty="0"/>
              <a:t>, 24 g </a:t>
            </a:r>
            <a:r>
              <a:rPr lang="en-US" sz="2400" dirty="0" err="1"/>
              <a:t>valku</a:t>
            </a:r>
            <a:r>
              <a:rPr lang="en-US" sz="2400" dirty="0"/>
              <a:t> ja 750 mg </a:t>
            </a:r>
            <a:r>
              <a:rPr lang="en-US" sz="2400" dirty="0" err="1"/>
              <a:t>kaltsiumi</a:t>
            </a:r>
            <a:r>
              <a:rPr lang="en-US" sz="2400" dirty="0"/>
              <a:t>. </a:t>
            </a:r>
            <a:r>
              <a:rPr lang="en-US" sz="2400" dirty="0" err="1"/>
              <a:t>Iga</a:t>
            </a:r>
            <a:r>
              <a:rPr lang="en-US" sz="2400" dirty="0"/>
              <a:t> 100 g </a:t>
            </a:r>
            <a:r>
              <a:rPr lang="en-US" sz="2400" dirty="0" err="1"/>
              <a:t>toiduportsjoni</a:t>
            </a:r>
            <a:r>
              <a:rPr lang="en-US" sz="2400" dirty="0"/>
              <a:t> </a:t>
            </a:r>
            <a:r>
              <a:rPr lang="en-US" sz="2400" dirty="0" err="1"/>
              <a:t>kohta</a:t>
            </a:r>
            <a:r>
              <a:rPr lang="en-US" sz="2400" dirty="0"/>
              <a:t> on </a:t>
            </a:r>
            <a:r>
              <a:rPr lang="en-US" sz="2400" dirty="0" err="1"/>
              <a:t>toiteväärtus</a:t>
            </a:r>
            <a:r>
              <a:rPr lang="en-US" sz="2400" dirty="0"/>
              <a:t> ja </a:t>
            </a:r>
            <a:r>
              <a:rPr lang="en-US" sz="2400" dirty="0" err="1"/>
              <a:t>ühikukulu</a:t>
            </a:r>
            <a:r>
              <a:rPr lang="en-US" sz="2400" dirty="0"/>
              <a:t> </a:t>
            </a:r>
            <a:r>
              <a:rPr lang="en-US" sz="2400" dirty="0" err="1"/>
              <a:t>eurodes</a:t>
            </a:r>
            <a:r>
              <a:rPr lang="ru-RU" sz="2400" dirty="0"/>
              <a:t> </a:t>
            </a:r>
            <a:r>
              <a:rPr lang="et-EE" sz="2400" dirty="0"/>
              <a:t>on antud järgmises tabelis</a:t>
            </a:r>
            <a:r>
              <a:rPr lang="en-US" sz="2400" dirty="0"/>
              <a:t>. </a:t>
            </a:r>
            <a:r>
              <a:rPr lang="en-US" sz="2400" dirty="0" err="1"/>
              <a:t>Tuleb</a:t>
            </a:r>
            <a:r>
              <a:rPr lang="en-US" sz="2400" dirty="0"/>
              <a:t> </a:t>
            </a:r>
            <a:r>
              <a:rPr lang="en-US" sz="2400" dirty="0" err="1"/>
              <a:t>leida</a:t>
            </a:r>
            <a:r>
              <a:rPr lang="en-US" sz="2400" dirty="0"/>
              <a:t> </a:t>
            </a:r>
            <a:r>
              <a:rPr lang="en-US" sz="2400" dirty="0" err="1"/>
              <a:t>madalaima</a:t>
            </a:r>
            <a:r>
              <a:rPr lang="en-US" sz="2400" dirty="0"/>
              <a:t> </a:t>
            </a:r>
            <a:r>
              <a:rPr lang="en-US" sz="2400" dirty="0" err="1"/>
              <a:t>kuluga</a:t>
            </a:r>
            <a:r>
              <a:rPr lang="en-US" sz="2400" dirty="0"/>
              <a:t> </a:t>
            </a:r>
            <a:r>
              <a:rPr lang="en-US" sz="2400" dirty="0" err="1"/>
              <a:t>optimaalne</a:t>
            </a:r>
            <a:r>
              <a:rPr lang="en-US" sz="2400" dirty="0"/>
              <a:t> </a:t>
            </a:r>
            <a:r>
              <a:rPr lang="en-US" sz="2400" dirty="0" err="1"/>
              <a:t>dieet</a:t>
            </a:r>
            <a:r>
              <a:rPr lang="en-US" sz="2400" dirty="0"/>
              <a:t>, mis </a:t>
            </a:r>
            <a:r>
              <a:rPr lang="en-US" sz="2400" dirty="0" err="1"/>
              <a:t>vastab</a:t>
            </a:r>
            <a:r>
              <a:rPr lang="en-US" sz="2400" dirty="0"/>
              <a:t> </a:t>
            </a:r>
            <a:r>
              <a:rPr lang="en-US" sz="2400" dirty="0" err="1"/>
              <a:t>kõigile</a:t>
            </a:r>
            <a:r>
              <a:rPr lang="en-US" sz="2400" dirty="0"/>
              <a:t> </a:t>
            </a:r>
            <a:r>
              <a:rPr lang="en-US" sz="2400" dirty="0" err="1"/>
              <a:t>nõuetele</a:t>
            </a:r>
            <a:r>
              <a:rPr lang="en-US" sz="2400" dirty="0"/>
              <a:t>.</a:t>
            </a:r>
          </a:p>
        </p:txBody>
      </p:sp>
      <p:pic>
        <p:nvPicPr>
          <p:cNvPr id="1026" name="Picture 2" descr="A diet that includes only piim, liha, teraviljad, riis, and puuviljad">
            <a:extLst>
              <a:ext uri="{FF2B5EF4-FFF2-40B4-BE49-F238E27FC236}">
                <a16:creationId xmlns:a16="http://schemas.microsoft.com/office/drawing/2014/main" id="{718638B5-0E57-93C5-5C01-85EA8E985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712" y="1476422"/>
            <a:ext cx="3048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0379849"/>
      </p:ext>
    </p:extLst>
  </p:cSld>
  <p:clrMapOvr>
    <a:masterClrMapping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4"/>
          <p:cNvSpPr txBox="1">
            <a:spLocks noGrp="1"/>
          </p:cNvSpPr>
          <p:nvPr>
            <p:ph type="title"/>
          </p:nvPr>
        </p:nvSpPr>
        <p:spPr>
          <a:xfrm>
            <a:off x="990832" y="337400"/>
            <a:ext cx="5749848" cy="428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b="1" dirty="0" err="1"/>
              <a:t>elektrijaam</a:t>
            </a:r>
            <a:endParaRPr lang="en-US" sz="4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7" name="Google Shape;247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498088" y="847493"/>
                <a:ext cx="8274205" cy="38239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300" dirty="0"/>
                  <a:t>Vaatleme </a:t>
                </a:r>
                <a:r>
                  <a:rPr lang="en-US" sz="2300" dirty="0" err="1"/>
                  <a:t>soojusmasinat</a:t>
                </a:r>
                <a:r>
                  <a:rPr lang="en-US" sz="2300" dirty="0"/>
                  <a:t>, </a:t>
                </a:r>
                <a:r>
                  <a:rPr lang="en-US" sz="2300" dirty="0" err="1"/>
                  <a:t>millel</a:t>
                </a:r>
                <a:r>
                  <a:rPr lang="en-US" sz="2300" dirty="0"/>
                  <a:t> on "</a:t>
                </a:r>
                <a:r>
                  <a:rPr lang="en-US" sz="2300" dirty="0" err="1"/>
                  <a:t>kuum</a:t>
                </a:r>
                <a:r>
                  <a:rPr lang="en-US" sz="2300" dirty="0"/>
                  <a:t> pool" ja "</a:t>
                </a:r>
                <a:r>
                  <a:rPr lang="en-US" sz="2300" dirty="0" err="1"/>
                  <a:t>külm</a:t>
                </a:r>
                <a:r>
                  <a:rPr lang="en-US" sz="2300" dirty="0"/>
                  <a:t> pool." </a:t>
                </a:r>
                <a:r>
                  <a:rPr lang="en-US" sz="2300" dirty="0" err="1"/>
                  <a:t>Olgu</a:t>
                </a:r>
                <a:r>
                  <a:rPr lang="en-US" sz="23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3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300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et-EE" sz="23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300" dirty="0"/>
                  <a:t>​ </a:t>
                </a:r>
                <a:r>
                  <a:rPr lang="en-US" sz="2300" dirty="0" err="1"/>
                  <a:t>masina</a:t>
                </a:r>
                <a:r>
                  <a:rPr lang="en-US" sz="2300" dirty="0"/>
                  <a:t> </a:t>
                </a:r>
                <a:r>
                  <a:rPr lang="en-US" sz="2300" dirty="0" err="1"/>
                  <a:t>kuuma</a:t>
                </a:r>
                <a:r>
                  <a:rPr lang="en-US" sz="2300" dirty="0"/>
                  <a:t> </a:t>
                </a:r>
                <a:r>
                  <a:rPr lang="en-US" sz="2300" dirty="0" err="1"/>
                  <a:t>poole</a:t>
                </a:r>
                <a:r>
                  <a:rPr lang="en-US" sz="2300" dirty="0"/>
                  <a:t> </a:t>
                </a:r>
                <a:r>
                  <a:rPr lang="en-US" sz="2300" dirty="0" err="1"/>
                  <a:t>temperatuur</a:t>
                </a:r>
                <a:r>
                  <a:rPr lang="en-US" sz="2300" dirty="0"/>
                  <a:t> </a:t>
                </a:r>
                <a:r>
                  <a:rPr lang="et-EE" sz="2300" dirty="0"/>
                  <a:t>(</a:t>
                </a:r>
                <a:r>
                  <a:rPr lang="et-EE" sz="2300" i="1" dirty="0"/>
                  <a:t>K</a:t>
                </a:r>
                <a:r>
                  <a:rPr lang="et-EE" sz="2300" dirty="0"/>
                  <a:t>) </a:t>
                </a:r>
                <a:r>
                  <a:rPr lang="en-US" sz="2300" dirty="0"/>
                  <a:t>ja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3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30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2300" dirty="0"/>
                  <a:t>​ </a:t>
                </a:r>
                <a:r>
                  <a:rPr lang="en-US" sz="2300" dirty="0" err="1"/>
                  <a:t>külma</a:t>
                </a:r>
                <a:r>
                  <a:rPr lang="en-US" sz="2300" dirty="0"/>
                  <a:t> </a:t>
                </a:r>
                <a:r>
                  <a:rPr lang="en-US" sz="2300" dirty="0" err="1"/>
                  <a:t>poole</a:t>
                </a:r>
                <a:r>
                  <a:rPr lang="en-US" sz="2300" dirty="0"/>
                  <a:t> </a:t>
                </a:r>
                <a:r>
                  <a:rPr lang="en-US" sz="2300" dirty="0" err="1"/>
                  <a:t>temperatuur</a:t>
                </a:r>
                <a:r>
                  <a:rPr lang="et-EE" sz="2300" dirty="0"/>
                  <a:t> (</a:t>
                </a:r>
                <a:r>
                  <a:rPr lang="et-EE" sz="2300" i="1" dirty="0"/>
                  <a:t>K</a:t>
                </a:r>
                <a:r>
                  <a:rPr lang="et-EE" sz="2300" dirty="0"/>
                  <a:t>).</a:t>
                </a:r>
                <a:r>
                  <a:rPr lang="en-US" sz="2300" dirty="0"/>
                  <a:t> </a:t>
                </a:r>
                <a:r>
                  <a:rPr lang="en-US" sz="2300" dirty="0" err="1"/>
                  <a:t>Siis</a:t>
                </a:r>
                <a:r>
                  <a:rPr lang="en-US" sz="2300" dirty="0"/>
                  <a:t> </a:t>
                </a:r>
                <a:r>
                  <a:rPr lang="en-US" sz="2300" dirty="0" err="1"/>
                  <a:t>ei</a:t>
                </a:r>
                <a:r>
                  <a:rPr lang="en-US" sz="2300" dirty="0"/>
                  <a:t> </a:t>
                </a:r>
                <a:r>
                  <a:rPr lang="en-US" sz="2300" dirty="0" err="1"/>
                  <a:t>saa</a:t>
                </a:r>
                <a:r>
                  <a:rPr lang="en-US" sz="2300" dirty="0"/>
                  <a:t> </a:t>
                </a:r>
                <a:r>
                  <a:rPr lang="en-US" sz="2300" dirty="0" err="1"/>
                  <a:t>soojusmasina</a:t>
                </a:r>
                <a:r>
                  <a:rPr lang="en-US" sz="2300" dirty="0"/>
                  <a:t> </a:t>
                </a:r>
                <a:r>
                  <a:rPr lang="en-US" sz="2300" dirty="0" err="1"/>
                  <a:t>tõhusus</a:t>
                </a:r>
                <a:r>
                  <a:rPr lang="en-US" sz="2300" dirty="0"/>
                  <a:t>, </a:t>
                </a:r>
                <a:r>
                  <a:rPr lang="en-US" sz="2300" dirty="0" err="1"/>
                  <a:t>millega</a:t>
                </a:r>
                <a:r>
                  <a:rPr lang="en-US" sz="2300" dirty="0"/>
                  <a:t> ta </a:t>
                </a:r>
                <a:r>
                  <a:rPr lang="en-US" sz="2300" dirty="0" err="1"/>
                  <a:t>muudab</a:t>
                </a:r>
                <a:r>
                  <a:rPr lang="en-US" sz="2300" dirty="0"/>
                  <a:t> </a:t>
                </a:r>
                <a:r>
                  <a:rPr lang="en-US" sz="2300" dirty="0" err="1"/>
                  <a:t>soojusenergiat</a:t>
                </a:r>
                <a:r>
                  <a:rPr lang="en-US" sz="2300" dirty="0"/>
                  <a:t> </a:t>
                </a:r>
                <a:r>
                  <a:rPr lang="en-US" sz="2300" dirty="0" err="1"/>
                  <a:t>kasulikuks</a:t>
                </a:r>
                <a:r>
                  <a:rPr lang="en-US" sz="2300" dirty="0"/>
                  <a:t> </a:t>
                </a:r>
                <a:r>
                  <a:rPr lang="en-US" sz="2300" dirty="0" err="1"/>
                  <a:t>tööks</a:t>
                </a:r>
                <a:r>
                  <a:rPr lang="en-US" sz="2300" dirty="0"/>
                  <a:t>, olla </a:t>
                </a:r>
                <a:r>
                  <a:rPr lang="en-US" sz="2300" dirty="0" err="1"/>
                  <a:t>suurem</a:t>
                </a:r>
                <a:r>
                  <a:rPr lang="en-US" sz="2300" dirty="0"/>
                  <a:t> </a:t>
                </a:r>
                <a:r>
                  <a:rPr lang="en-US" sz="2300" dirty="0" err="1"/>
                  <a:t>kui</a:t>
                </a:r>
                <a:endParaRPr lang="en-US" sz="23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t-EE" sz="2300" dirty="0"/>
              </a:p>
              <a:p>
                <a:pPr marL="850900" lvl="1" indent="-342900">
                  <a:buFont typeface="Arial" panose="020B0604020202020204" pitchFamily="34" charset="0"/>
                  <a:buChar char="•"/>
                </a:pPr>
                <a:endParaRPr lang="et-EE" sz="2300" dirty="0"/>
              </a:p>
              <a:p>
                <a:pPr marL="508000" lvl="1" indent="0">
                  <a:buNone/>
                </a:pPr>
                <a:r>
                  <a:rPr lang="en-US" sz="2300" dirty="0" err="1"/>
                  <a:t>mida</a:t>
                </a:r>
                <a:r>
                  <a:rPr lang="en-US" sz="2300" dirty="0"/>
                  <a:t> </a:t>
                </a:r>
                <a:r>
                  <a:rPr lang="en-US" sz="2300" dirty="0" err="1"/>
                  <a:t>nimetatakse</a:t>
                </a:r>
                <a:r>
                  <a:rPr lang="en-US" sz="2300" dirty="0"/>
                  <a:t> </a:t>
                </a:r>
                <a:r>
                  <a:rPr lang="en-US" sz="2300" i="1" dirty="0"/>
                  <a:t>Carnot' </a:t>
                </a:r>
                <a:r>
                  <a:rPr lang="en-US" sz="2300" i="1" dirty="0" err="1"/>
                  <a:t>piiriks</a:t>
                </a:r>
                <a:r>
                  <a:rPr lang="en-US" sz="2300" i="1" dirty="0"/>
                  <a:t> </a:t>
                </a:r>
                <a:r>
                  <a:rPr lang="en-US" sz="2300" dirty="0" err="1"/>
                  <a:t>antud</a:t>
                </a:r>
                <a:r>
                  <a:rPr lang="en-US" sz="23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3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dirty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300" dirty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lang="en-US" sz="2300" dirty="0"/>
                  <a:t> ja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3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dirty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300" dirty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2300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300" dirty="0"/>
                  <a:t>​ </a:t>
                </a:r>
                <a:r>
                  <a:rPr lang="en-US" sz="2300" dirty="0" err="1"/>
                  <a:t>korral</a:t>
                </a:r>
                <a:r>
                  <a:rPr lang="en-US" sz="2300" dirty="0"/>
                  <a:t>.</a:t>
                </a:r>
              </a:p>
              <a:p>
                <a:pPr algn="l" rtl="0">
                  <a:buFont typeface="Arial" panose="020B0604020202020204" pitchFamily="34" charset="0"/>
                  <a:buChar char="•"/>
                </a:pPr>
                <a:r>
                  <a:rPr lang="et-EE" sz="2300" dirty="0" err="1"/>
                  <a:t>Carnot</a:t>
                </a:r>
                <a:r>
                  <a:rPr lang="et-EE" sz="2300" dirty="0"/>
                  <a:t>' piirmäär on teoreetiline maksimaalne võimalik efektiivsus: tegelik kasutegur on väiksem.</a:t>
                </a:r>
                <a:br>
                  <a:rPr lang="et-EE" sz="1800" b="0" i="0" dirty="0">
                    <a:solidFill>
                      <a:srgbClr val="5F6368"/>
                    </a:solidFill>
                    <a:effectLst/>
                    <a:highlight>
                      <a:srgbClr val="F5F5F5"/>
                    </a:highlight>
                    <a:latin typeface="Roboto" panose="02000000000000000000" pitchFamily="2" charset="0"/>
                  </a:rPr>
                </a:br>
                <a:endParaRPr lang="et-EE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t-EE" sz="24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t-EE" sz="2400" dirty="0"/>
              </a:p>
              <a:p>
                <a:pPr marL="50800" indent="0">
                  <a:buNone/>
                </a:pPr>
                <a:endParaRPr lang="et-EE" sz="2400" dirty="0"/>
              </a:p>
            </p:txBody>
          </p:sp>
        </mc:Choice>
        <mc:Fallback xmlns="">
          <p:sp>
            <p:nvSpPr>
              <p:cNvPr id="247" name="Google Shape;247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98088" y="847493"/>
                <a:ext cx="8274205" cy="3823928"/>
              </a:xfrm>
              <a:prstGeom prst="rect">
                <a:avLst/>
              </a:prstGeom>
              <a:blipFill>
                <a:blip r:embed="rId3"/>
                <a:stretch>
                  <a:fillRect l="-737" r="-36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lt 2">
            <a:extLst>
              <a:ext uri="{FF2B5EF4-FFF2-40B4-BE49-F238E27FC236}">
                <a16:creationId xmlns:a16="http://schemas.microsoft.com/office/drawing/2014/main" id="{FAEFC257-E2AD-9453-72A1-A98D84BAF0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9870" y="2357667"/>
            <a:ext cx="1028110" cy="80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094712"/>
      </p:ext>
    </p:extLst>
  </p:cSld>
  <p:clrMapOvr>
    <a:masterClrMapping/>
  </p:clrMapOvr>
  <p:transition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4"/>
          <p:cNvSpPr txBox="1">
            <a:spLocks noGrp="1"/>
          </p:cNvSpPr>
          <p:nvPr>
            <p:ph type="title"/>
          </p:nvPr>
        </p:nvSpPr>
        <p:spPr>
          <a:xfrm>
            <a:off x="990832" y="337400"/>
            <a:ext cx="5749848" cy="428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b="1" dirty="0" err="1"/>
              <a:t>elektrijaam</a:t>
            </a:r>
            <a:endParaRPr lang="en-US" b="1" dirty="0"/>
          </a:p>
        </p:txBody>
      </p:sp>
      <p:sp>
        <p:nvSpPr>
          <p:cNvPr id="247" name="Google Shape;247;p14"/>
          <p:cNvSpPr txBox="1">
            <a:spLocks noGrp="1"/>
          </p:cNvSpPr>
          <p:nvPr>
            <p:ph type="body" idx="1"/>
          </p:nvPr>
        </p:nvSpPr>
        <p:spPr>
          <a:xfrm>
            <a:off x="498088" y="832624"/>
            <a:ext cx="8222165" cy="3838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t-EE" sz="2300" dirty="0"/>
              <a:t>Vaatleme </a:t>
            </a:r>
            <a:r>
              <a:rPr lang="en-US" sz="2300" dirty="0" err="1"/>
              <a:t>ühe</a:t>
            </a:r>
            <a:r>
              <a:rPr lang="en-US" sz="2300" dirty="0"/>
              <a:t> </a:t>
            </a:r>
            <a:r>
              <a:rPr lang="en-US" sz="2300" dirty="0" err="1"/>
              <a:t>gigavati</a:t>
            </a:r>
            <a:r>
              <a:rPr lang="en-US" sz="2300" dirty="0"/>
              <a:t> </a:t>
            </a:r>
            <a:r>
              <a:rPr lang="en-US" sz="2300" dirty="0" err="1"/>
              <a:t>võimsusega</a:t>
            </a:r>
            <a:r>
              <a:rPr lang="en-US" sz="2300" dirty="0"/>
              <a:t> </a:t>
            </a:r>
            <a:r>
              <a:rPr lang="en-US" sz="2300" dirty="0" err="1"/>
              <a:t>elektrijaama</a:t>
            </a:r>
            <a:r>
              <a:rPr lang="en-US" sz="2300" dirty="0"/>
              <a:t>, mis </a:t>
            </a:r>
            <a:r>
              <a:rPr lang="en-US" sz="2300" dirty="0" err="1"/>
              <a:t>töötab</a:t>
            </a:r>
            <a:r>
              <a:rPr lang="en-US" sz="2300" dirty="0"/>
              <a:t> 40-protsendilise </a:t>
            </a:r>
            <a:r>
              <a:rPr lang="en-US" sz="2300" dirty="0" err="1"/>
              <a:t>kasuteguriga</a:t>
            </a:r>
            <a:r>
              <a:rPr lang="en-US" sz="2300" dirty="0"/>
              <a:t>. </a:t>
            </a:r>
            <a:r>
              <a:rPr lang="et-EE" sz="2300" dirty="0"/>
              <a:t>Ü</a:t>
            </a:r>
            <a:r>
              <a:rPr lang="en-US" sz="2300" dirty="0" err="1"/>
              <a:t>ks</a:t>
            </a:r>
            <a:r>
              <a:rPr lang="en-US" sz="2300" dirty="0"/>
              <a:t> </a:t>
            </a:r>
            <a:r>
              <a:rPr lang="en-US" sz="2300" dirty="0" err="1"/>
              <a:t>gigavatt</a:t>
            </a:r>
            <a:r>
              <a:rPr lang="en-US" sz="2300" dirty="0"/>
              <a:t> on </a:t>
            </a:r>
            <a:r>
              <a:rPr lang="en-US" sz="2300" dirty="0" err="1"/>
              <a:t>elektrijaama</a:t>
            </a:r>
            <a:r>
              <a:rPr lang="en-US" sz="2300" dirty="0"/>
              <a:t> </a:t>
            </a:r>
            <a:r>
              <a:rPr lang="en-US" sz="2300" dirty="0" err="1"/>
              <a:t>elektriline</a:t>
            </a:r>
            <a:r>
              <a:rPr lang="en-US" sz="2300" dirty="0"/>
              <a:t> </a:t>
            </a:r>
            <a:r>
              <a:rPr lang="en-US" sz="2300" dirty="0" err="1"/>
              <a:t>väljund</a:t>
            </a:r>
            <a:r>
              <a:rPr lang="en-US" sz="2300" dirty="0"/>
              <a:t>, </a:t>
            </a:r>
            <a:r>
              <a:rPr lang="en-US" sz="2300" dirty="0" err="1"/>
              <a:t>seega</a:t>
            </a:r>
            <a:r>
              <a:rPr lang="en-US" sz="2300" dirty="0"/>
              <a:t> </a:t>
            </a:r>
            <a:r>
              <a:rPr lang="en-US" sz="2300" dirty="0" err="1"/>
              <a:t>peab</a:t>
            </a:r>
            <a:r>
              <a:rPr lang="en-US" sz="2300" dirty="0"/>
              <a:t> </a:t>
            </a:r>
            <a:r>
              <a:rPr lang="en-US" sz="2300" dirty="0" err="1"/>
              <a:t>soojusenergia</a:t>
            </a:r>
            <a:r>
              <a:rPr lang="en-US" sz="2300" dirty="0"/>
              <a:t> </a:t>
            </a:r>
            <a:r>
              <a:rPr lang="en-US" sz="2300" dirty="0" err="1"/>
              <a:t>sisend</a:t>
            </a:r>
            <a:r>
              <a:rPr lang="en-US" sz="2300" dirty="0"/>
              <a:t> </a:t>
            </a:r>
            <a:r>
              <a:rPr lang="en-US" sz="2300" dirty="0" err="1"/>
              <a:t>olema</a:t>
            </a:r>
            <a:r>
              <a:rPr lang="en-US" sz="2300" dirty="0"/>
              <a:t> 1</a:t>
            </a:r>
            <a:r>
              <a:rPr lang="et-EE" sz="2300" dirty="0"/>
              <a:t>/</a:t>
            </a:r>
            <a:r>
              <a:rPr lang="en-US" sz="2300" dirty="0"/>
              <a:t>0,4=2,5</a:t>
            </a:r>
            <a:r>
              <a:rPr lang="et-EE" sz="2300" dirty="0"/>
              <a:t> </a:t>
            </a:r>
            <a:r>
              <a:rPr lang="en-US" sz="2300" dirty="0" err="1"/>
              <a:t>gigavatti</a:t>
            </a:r>
            <a:r>
              <a:rPr lang="en-US" sz="2300" dirty="0"/>
              <a:t>. </a:t>
            </a:r>
            <a:r>
              <a:rPr lang="en-US" sz="2300" dirty="0" err="1"/>
              <a:t>Ülejäänud</a:t>
            </a:r>
            <a:r>
              <a:rPr lang="en-US" sz="2300" dirty="0"/>
              <a:t> 1,5 </a:t>
            </a:r>
            <a:r>
              <a:rPr lang="en-US" sz="2300" dirty="0" err="1"/>
              <a:t>gigavatti</a:t>
            </a:r>
            <a:r>
              <a:rPr lang="en-US" sz="2300" dirty="0"/>
              <a:t> </a:t>
            </a:r>
            <a:r>
              <a:rPr lang="en-US" sz="2300" dirty="0" err="1"/>
              <a:t>soojusenergia</a:t>
            </a:r>
            <a:r>
              <a:rPr lang="en-US" sz="2300" dirty="0"/>
              <a:t> </a:t>
            </a:r>
            <a:r>
              <a:rPr lang="en-US" sz="2300" dirty="0" err="1"/>
              <a:t>peab</a:t>
            </a:r>
            <a:r>
              <a:rPr lang="en-US" sz="2300" dirty="0"/>
              <a:t> </a:t>
            </a:r>
            <a:r>
              <a:rPr lang="en-US" sz="2300" dirty="0" err="1"/>
              <a:t>kuhugi</a:t>
            </a:r>
            <a:r>
              <a:rPr lang="en-US" sz="2300" dirty="0"/>
              <a:t> </a:t>
            </a:r>
            <a:r>
              <a:rPr lang="en-US" sz="2300" dirty="0" err="1"/>
              <a:t>minema</a:t>
            </a:r>
            <a:r>
              <a:rPr lang="en-US" sz="2300" dirty="0"/>
              <a:t>! </a:t>
            </a:r>
            <a:r>
              <a:rPr lang="en-US" sz="2300" dirty="0" err="1"/>
              <a:t>Sageli</a:t>
            </a:r>
            <a:r>
              <a:rPr lang="en-US" sz="2300" dirty="0"/>
              <a:t> </a:t>
            </a:r>
            <a:r>
              <a:rPr lang="en-US" sz="2300" dirty="0" err="1"/>
              <a:t>kasutatakse</a:t>
            </a:r>
            <a:r>
              <a:rPr lang="en-US" sz="2300" dirty="0"/>
              <a:t> </a:t>
            </a:r>
            <a:r>
              <a:rPr lang="en-US" sz="2300" dirty="0" err="1"/>
              <a:t>seda</a:t>
            </a:r>
            <a:r>
              <a:rPr lang="en-US" sz="2300" dirty="0"/>
              <a:t> vee </a:t>
            </a:r>
            <a:r>
              <a:rPr lang="en-US" sz="2300" dirty="0" err="1"/>
              <a:t>aurustamiseks</a:t>
            </a:r>
            <a:r>
              <a:rPr lang="en-US" sz="2300" dirty="0"/>
              <a:t> </a:t>
            </a:r>
            <a:r>
              <a:rPr lang="en-US" sz="2300" dirty="0" err="1"/>
              <a:t>suurtes</a:t>
            </a:r>
            <a:r>
              <a:rPr lang="en-US" sz="2300" dirty="0"/>
              <a:t> </a:t>
            </a:r>
            <a:r>
              <a:rPr lang="en-US" sz="2300" dirty="0" err="1"/>
              <a:t>jahutustornides</a:t>
            </a:r>
            <a:r>
              <a:rPr lang="en-US" sz="2300" dirty="0"/>
              <a:t>, </a:t>
            </a:r>
            <a:r>
              <a:rPr lang="en-US" sz="2300" dirty="0" err="1"/>
              <a:t>nagu</a:t>
            </a:r>
            <a:r>
              <a:rPr lang="en-US" sz="2300" dirty="0"/>
              <a:t> </a:t>
            </a:r>
            <a:r>
              <a:rPr lang="en-US" sz="2300" dirty="0" err="1"/>
              <a:t>joonisel</a:t>
            </a:r>
            <a:r>
              <a:rPr lang="en-US" sz="2300" dirty="0"/>
              <a:t>.</a:t>
            </a:r>
            <a:endParaRPr lang="et-EE" sz="2300" dirty="0"/>
          </a:p>
          <a:p>
            <a:pPr marL="50800" indent="0">
              <a:buNone/>
            </a:pPr>
            <a:endParaRPr lang="en-US" sz="2300" dirty="0"/>
          </a:p>
          <a:p>
            <a:pPr>
              <a:buFont typeface="Arial" panose="020B0604020202020204" pitchFamily="34" charset="0"/>
              <a:buChar char="•"/>
            </a:pPr>
            <a:endParaRPr lang="et-EE" sz="2400" dirty="0"/>
          </a:p>
          <a:p>
            <a:pPr>
              <a:buFont typeface="Arial" panose="020B0604020202020204" pitchFamily="34" charset="0"/>
              <a:buChar char="•"/>
            </a:pPr>
            <a:endParaRPr lang="et-EE" sz="2400" dirty="0"/>
          </a:p>
          <a:p>
            <a:pPr marL="50800" indent="0">
              <a:buNone/>
            </a:pPr>
            <a:endParaRPr lang="et-EE" sz="2400" dirty="0"/>
          </a:p>
        </p:txBody>
      </p:sp>
      <p:pic>
        <p:nvPicPr>
          <p:cNvPr id="4" name="Pilt 3">
            <a:extLst>
              <a:ext uri="{FF2B5EF4-FFF2-40B4-BE49-F238E27FC236}">
                <a16:creationId xmlns:a16="http://schemas.microsoft.com/office/drawing/2014/main" id="{991C201A-3F32-A5FD-0534-C31D4079A0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5783" y="2727111"/>
            <a:ext cx="3050129" cy="177349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162E2C9-F742-A03D-7A71-A0D731409374}"/>
              </a:ext>
            </a:extLst>
          </p:cNvPr>
          <p:cNvSpPr txBox="1"/>
          <p:nvPr/>
        </p:nvSpPr>
        <p:spPr>
          <a:xfrm>
            <a:off x="498088" y="3033299"/>
            <a:ext cx="439358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37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Kui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palju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jahutusvett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vajab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iga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päev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ühe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gigavati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võimsusega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elektrijaam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seda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jahutatakse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vee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aurustamise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teel?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734225"/>
      </p:ext>
    </p:extLst>
  </p:cSld>
  <p:clrMapOvr>
    <a:masterClrMapping/>
  </p:clrMapOvr>
  <p:transition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4"/>
          <p:cNvSpPr txBox="1">
            <a:spLocks noGrp="1"/>
          </p:cNvSpPr>
          <p:nvPr>
            <p:ph type="title"/>
          </p:nvPr>
        </p:nvSpPr>
        <p:spPr>
          <a:xfrm>
            <a:off x="990832" y="337400"/>
            <a:ext cx="5749848" cy="428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b="1" dirty="0" err="1"/>
              <a:t>elektrijaam</a:t>
            </a:r>
            <a:endParaRPr lang="en-US" sz="4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7" name="Google Shape;247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498088" y="713678"/>
                <a:ext cx="8222165" cy="39577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r>
                  <a:rPr lang="et-EE" sz="2400" dirty="0"/>
                  <a:t>Fakt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füüsikast</a:t>
                </a:r>
                <a:r>
                  <a:rPr lang="et-EE" sz="2400" dirty="0"/>
                  <a:t>: </a:t>
                </a:r>
                <a:r>
                  <a:rPr lang="en-US" sz="2400" dirty="0" err="1"/>
                  <a:t>teatud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koguse</a:t>
                </a:r>
                <a:r>
                  <a:rPr lang="en-US" sz="2400" dirty="0"/>
                  <a:t> vee </a:t>
                </a:r>
                <a:r>
                  <a:rPr lang="en-US" sz="2400" dirty="0" err="1"/>
                  <a:t>aurustamiseks</a:t>
                </a:r>
                <a:r>
                  <a:rPr lang="et-EE" sz="2400" dirty="0"/>
                  <a:t> </a:t>
                </a:r>
                <a:r>
                  <a:rPr lang="en-US" sz="2400" dirty="0" err="1"/>
                  <a:t>kulub</a:t>
                </a:r>
                <a:r>
                  <a:rPr lang="et-EE" sz="2400" dirty="0"/>
                  <a:t> ca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2 × </m:t>
                    </m:r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  <m:r>
                      <a:rPr lang="et-EE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t-EE" sz="2400" dirty="0"/>
                  <a:t>J/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t-EE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t-EE" sz="2400" i="1" dirty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t-EE" sz="2400" i="1" dirty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soojusenergiat</a:t>
                </a:r>
                <a:r>
                  <a:rPr lang="en-US" sz="2400" dirty="0"/>
                  <a:t>.</a:t>
                </a:r>
                <a:r>
                  <a:rPr lang="et-EE" sz="2400" dirty="0"/>
                  <a:t> Seda nim. </a:t>
                </a:r>
                <a:r>
                  <a:rPr lang="en-US" sz="2400" i="1" dirty="0"/>
                  <a:t>vee </a:t>
                </a:r>
                <a:r>
                  <a:rPr lang="en-US" sz="2400" i="1" dirty="0" err="1"/>
                  <a:t>aurustumise</a:t>
                </a:r>
                <a:r>
                  <a:rPr lang="en-US" sz="2400" i="1" dirty="0"/>
                  <a:t> </a:t>
                </a:r>
                <a:r>
                  <a:rPr lang="en-US" sz="2400" i="1" dirty="0" err="1"/>
                  <a:t>varjatud</a:t>
                </a:r>
                <a:r>
                  <a:rPr lang="en-US" sz="2400" i="1" dirty="0"/>
                  <a:t> </a:t>
                </a:r>
                <a:r>
                  <a:rPr lang="en-US" sz="2400" i="1" dirty="0" err="1"/>
                  <a:t>soojus</a:t>
                </a:r>
                <a:r>
                  <a:rPr lang="et-EE" sz="2400" i="1" dirty="0"/>
                  <a:t>eks.</a:t>
                </a:r>
              </a:p>
              <a:p>
                <a:r>
                  <a:rPr lang="et-EE" sz="2400" dirty="0"/>
                  <a:t>S</a:t>
                </a:r>
                <a:r>
                  <a:rPr lang="en-US" sz="2400" dirty="0" err="1"/>
                  <a:t>oojusenergia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päeva</a:t>
                </a:r>
                <a:r>
                  <a:rPr lang="et-EE" sz="2400" dirty="0"/>
                  <a:t>n</a:t>
                </a:r>
                <a:r>
                  <a:rPr lang="en-US" sz="2400" dirty="0"/>
                  <a:t>e </a:t>
                </a:r>
                <a:r>
                  <a:rPr lang="en-US" sz="2400" dirty="0" err="1"/>
                  <a:t>kogus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džaulides</a:t>
                </a:r>
                <a:r>
                  <a:rPr lang="en-US" sz="2400" dirty="0"/>
                  <a:t>: see on </a:t>
                </a:r>
                <a:r>
                  <a:rPr lang="en-US" sz="2400" dirty="0" err="1"/>
                  <a:t>võrdne</a:t>
                </a:r>
                <a:r>
                  <a:rPr lang="en-US" sz="2400" dirty="0"/>
                  <a:t> </a:t>
                </a:r>
                <a:r>
                  <a:rPr lang="en-US" sz="2400" dirty="0" err="1"/>
                  <a:t>jäätmesoojuse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võimsusega</a:t>
                </a:r>
                <a:r>
                  <a:rPr lang="en-US" sz="2400" dirty="0"/>
                  <a:t> W (</a:t>
                </a:r>
                <a:r>
                  <a:rPr lang="et-EE" sz="2400" dirty="0"/>
                  <a:t>=J/</a:t>
                </a:r>
                <a:r>
                  <a:rPr lang="en-US" sz="2400" dirty="0"/>
                  <a:t>s), </a:t>
                </a:r>
                <a:r>
                  <a:rPr lang="en-US" sz="2400" dirty="0" err="1"/>
                  <a:t>korrutatuna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sekundite</a:t>
                </a:r>
                <a:r>
                  <a:rPr lang="en-US" sz="2400" dirty="0"/>
                  <a:t> </a:t>
                </a:r>
                <a:r>
                  <a:rPr lang="en-US" sz="2400" dirty="0" err="1"/>
                  <a:t>arvuga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päevas</a:t>
                </a:r>
                <a:r>
                  <a:rPr lang="en-US" sz="2400" dirty="0"/>
                  <a:t>:</a:t>
                </a:r>
              </a:p>
              <a:p>
                <a:endParaRPr lang="et-EE" sz="2000" dirty="0"/>
              </a:p>
              <a:p>
                <a:pPr marL="50800" indent="0">
                  <a:buNone/>
                </a:pPr>
                <a:endParaRPr lang="et-EE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t-EE" sz="2400" dirty="0"/>
              </a:p>
              <a:p>
                <a:pPr marL="50800" indent="0">
                  <a:buNone/>
                </a:pPr>
                <a:endParaRPr lang="et-EE" sz="2400" dirty="0"/>
              </a:p>
            </p:txBody>
          </p:sp>
        </mc:Choice>
        <mc:Fallback xmlns="">
          <p:sp>
            <p:nvSpPr>
              <p:cNvPr id="247" name="Google Shape;247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98088" y="713678"/>
                <a:ext cx="8222165" cy="3957743"/>
              </a:xfrm>
              <a:prstGeom prst="rect">
                <a:avLst/>
              </a:prstGeom>
              <a:blipFill>
                <a:blip r:embed="rId3"/>
                <a:stretch>
                  <a:fillRect l="-890" r="-103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lt 2">
            <a:extLst>
              <a:ext uri="{FF2B5EF4-FFF2-40B4-BE49-F238E27FC236}">
                <a16:creationId xmlns:a16="http://schemas.microsoft.com/office/drawing/2014/main" id="{61F03554-1E35-4FD8-4D34-19D289FF4D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9663" y="3367106"/>
            <a:ext cx="4886632" cy="702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997401"/>
      </p:ext>
    </p:extLst>
  </p:cSld>
  <p:clrMapOvr>
    <a:masterClrMapping/>
  </p:clrMapOvr>
  <p:transition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4"/>
          <p:cNvSpPr txBox="1">
            <a:spLocks noGrp="1"/>
          </p:cNvSpPr>
          <p:nvPr>
            <p:ph type="title"/>
          </p:nvPr>
        </p:nvSpPr>
        <p:spPr>
          <a:xfrm>
            <a:off x="990832" y="337400"/>
            <a:ext cx="5749848" cy="428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b="1" dirty="0" err="1"/>
              <a:t>elektrijaam</a:t>
            </a:r>
            <a:endParaRPr lang="en-US" sz="4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7" name="Google Shape;247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498088" y="713678"/>
                <a:ext cx="8222165" cy="39577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r>
                  <a:rPr lang="en-US" sz="2400" dirty="0" err="1"/>
                  <a:t>Jagades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seda</a:t>
                </a:r>
                <a:r>
                  <a:rPr lang="en-US" sz="2400" dirty="0"/>
                  <a:t> vee </a:t>
                </a:r>
                <a:r>
                  <a:rPr lang="en-US" sz="2400" dirty="0" err="1"/>
                  <a:t>aurustumise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varjatud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soojusega</a:t>
                </a:r>
                <a:r>
                  <a:rPr lang="en-US" sz="2400" dirty="0"/>
                  <a:t>, </a:t>
                </a:r>
                <a:r>
                  <a:rPr lang="en-US" sz="2400" dirty="0" err="1"/>
                  <a:t>saame</a:t>
                </a:r>
                <a:r>
                  <a:rPr lang="en-US" sz="2400" dirty="0"/>
                  <a:t> vee </a:t>
                </a:r>
                <a:r>
                  <a:rPr lang="en-US" sz="2400" dirty="0" err="1"/>
                  <a:t>koguse</a:t>
                </a:r>
                <a:endParaRPr lang="en-US" sz="2400" dirty="0"/>
              </a:p>
              <a:p>
                <a:endParaRPr lang="et-EE" sz="2400" dirty="0"/>
              </a:p>
              <a:p>
                <a:endParaRPr lang="en-US" sz="2400" dirty="0"/>
              </a:p>
              <a:p>
                <a:r>
                  <a:rPr lang="en-US" sz="2400" dirty="0" err="1"/>
                  <a:t>Olümpiaujumisbasseini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maht</a:t>
                </a:r>
                <a:r>
                  <a:rPr lang="en-US" sz="2400" dirty="0"/>
                  <a:t> on </a:t>
                </a:r>
                <a:r>
                  <a:rPr lang="et-EE" sz="2400" dirty="0"/>
                  <a:t>ca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2 × </m:t>
                    </m:r>
                    <m:sSup>
                      <m:sSup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m³, </a:t>
                </a:r>
                <a:r>
                  <a:rPr lang="en-US" sz="2400" dirty="0" err="1"/>
                  <a:t>seega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peab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meie</a:t>
                </a:r>
                <a:r>
                  <a:rPr lang="en-US" sz="2400" dirty="0"/>
                  <a:t> </a:t>
                </a:r>
                <a:r>
                  <a:rPr lang="en-US" sz="2400" dirty="0" err="1"/>
                  <a:t>elektrijaam</a:t>
                </a:r>
                <a:r>
                  <a:rPr lang="en-US" sz="2400" dirty="0"/>
                  <a:t> </a:t>
                </a:r>
                <a:r>
                  <a:rPr lang="et-EE" sz="2400" dirty="0"/>
                  <a:t>funktsioneerimiseks</a:t>
                </a:r>
                <a:r>
                  <a:rPr lang="en-US" sz="2400" dirty="0"/>
                  <a:t> </a:t>
                </a:r>
                <a:r>
                  <a:rPr lang="en-US" sz="2400" dirty="0" err="1"/>
                  <a:t>iga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ööpäev</a:t>
                </a:r>
                <a:r>
                  <a:rPr lang="en-US" sz="2400" dirty="0"/>
                  <a:t> </a:t>
                </a:r>
                <a:r>
                  <a:rPr lang="en-US" sz="2400" dirty="0" err="1"/>
                  <a:t>aurustama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umbes</a:t>
                </a:r>
                <a:r>
                  <a:rPr lang="en-US" sz="2400" dirty="0"/>
                  <a:t> 30 </a:t>
                </a:r>
                <a:r>
                  <a:rPr lang="en-US" sz="2400" dirty="0" err="1"/>
                  <a:t>olümpiabasseini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jagu</a:t>
                </a:r>
                <a:r>
                  <a:rPr lang="en-US" sz="2400" dirty="0"/>
                  <a:t> vet (</a:t>
                </a:r>
                <a:r>
                  <a:rPr lang="en-US" sz="2400" dirty="0" err="1"/>
                  <a:t>iga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tund</a:t>
                </a:r>
                <a:r>
                  <a:rPr lang="en-US" sz="2400" dirty="0"/>
                  <a:t> </a:t>
                </a:r>
                <a:r>
                  <a:rPr lang="en-US" sz="2400" dirty="0" err="1"/>
                  <a:t>umbes</a:t>
                </a:r>
                <a:r>
                  <a:rPr lang="en-US" sz="2400" dirty="0"/>
                  <a:t> 1 </a:t>
                </a:r>
                <a:r>
                  <a:rPr lang="en-US" sz="2400" dirty="0" err="1"/>
                  <a:t>bassein</a:t>
                </a:r>
                <a:r>
                  <a:rPr lang="en-US" sz="2400" dirty="0"/>
                  <a:t>).</a:t>
                </a:r>
              </a:p>
              <a:p>
                <a:pPr marL="50800" indent="0">
                  <a:buNone/>
                </a:pPr>
                <a:endParaRPr lang="et-EE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t-EE" sz="2400" dirty="0"/>
              </a:p>
              <a:p>
                <a:pPr marL="50800" indent="0">
                  <a:buNone/>
                </a:pPr>
                <a:endParaRPr lang="et-EE" sz="2400" dirty="0"/>
              </a:p>
            </p:txBody>
          </p:sp>
        </mc:Choice>
        <mc:Fallback xmlns="">
          <p:sp>
            <p:nvSpPr>
              <p:cNvPr id="247" name="Google Shape;247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98088" y="713678"/>
                <a:ext cx="8222165" cy="3957743"/>
              </a:xfrm>
              <a:prstGeom prst="rect">
                <a:avLst/>
              </a:prstGeom>
              <a:blipFill>
                <a:blip r:embed="rId3"/>
                <a:stretch>
                  <a:fillRect l="-8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t-E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lt 5">
            <a:extLst>
              <a:ext uri="{FF2B5EF4-FFF2-40B4-BE49-F238E27FC236}">
                <a16:creationId xmlns:a16="http://schemas.microsoft.com/office/drawing/2014/main" id="{828750B2-5731-4B98-C6E9-758F6B2792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0035" y="1636737"/>
            <a:ext cx="4398269" cy="721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860622"/>
      </p:ext>
    </p:extLst>
  </p:cSld>
  <p:clrMapOvr>
    <a:masterClrMapping/>
  </p:clrMapOvr>
  <p:transition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41"/>
          <p:cNvSpPr txBox="1">
            <a:spLocks noGrp="1"/>
          </p:cNvSpPr>
          <p:nvPr>
            <p:ph type="ctrTitle"/>
          </p:nvPr>
        </p:nvSpPr>
        <p:spPr>
          <a:xfrm>
            <a:off x="646771" y="1224248"/>
            <a:ext cx="7772400" cy="1627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5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Times New Roman"/>
              <a:buNone/>
            </a:pPr>
            <a:r>
              <a:rPr lang="en-US" sz="7200"/>
              <a:t>TÄNAN KUULAMAST!</a:t>
            </a:r>
            <a:endParaRPr/>
          </a:p>
        </p:txBody>
      </p:sp>
      <p:sp>
        <p:nvSpPr>
          <p:cNvPr id="455" name="Google Shape;455;p41"/>
          <p:cNvSpPr txBox="1">
            <a:spLocks noGrp="1"/>
          </p:cNvSpPr>
          <p:nvPr>
            <p:ph type="subTitle" idx="1"/>
          </p:nvPr>
        </p:nvSpPr>
        <p:spPr>
          <a:xfrm>
            <a:off x="646771" y="2855940"/>
            <a:ext cx="7772400" cy="932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t-EE" dirty="0"/>
              <a:t>Maria Zeltser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lang="et-EE" sz="1800" cap="none" dirty="0" err="1"/>
              <a:t>mariaz</a:t>
            </a:r>
            <a:r>
              <a:rPr lang="en-US" sz="1800" cap="none" dirty="0"/>
              <a:t>@tlu.ee</a:t>
            </a:r>
            <a:endParaRPr sz="1800" cap="none" dirty="0"/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4"/>
          <p:cNvSpPr txBox="1">
            <a:spLocks noGrp="1"/>
          </p:cNvSpPr>
          <p:nvPr>
            <p:ph type="title"/>
          </p:nvPr>
        </p:nvSpPr>
        <p:spPr>
          <a:xfrm>
            <a:off x="628650" y="362352"/>
            <a:ext cx="7886700" cy="903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</a:pPr>
            <a:r>
              <a:rPr lang="et-EE" b="1" dirty="0"/>
              <a:t>Optimaalne dieet </a:t>
            </a:r>
            <a:r>
              <a:rPr lang="en-US" b="1" dirty="0" err="1"/>
              <a:t>toidupuudusega</a:t>
            </a:r>
            <a:r>
              <a:rPr lang="en-US" b="1" dirty="0"/>
              <a:t> </a:t>
            </a:r>
            <a:r>
              <a:rPr lang="en-US" b="1" dirty="0" err="1"/>
              <a:t>riikidele</a:t>
            </a:r>
            <a:endParaRPr b="1" dirty="0"/>
          </a:p>
        </p:txBody>
      </p:sp>
      <p:sp>
        <p:nvSpPr>
          <p:cNvPr id="247" name="Google Shape;247;p14"/>
          <p:cNvSpPr txBox="1">
            <a:spLocks noGrp="1"/>
          </p:cNvSpPr>
          <p:nvPr>
            <p:ph type="body" idx="1"/>
          </p:nvPr>
        </p:nvSpPr>
        <p:spPr>
          <a:xfrm>
            <a:off x="554355" y="1476422"/>
            <a:ext cx="8035290" cy="3173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0800" indent="0">
              <a:buNone/>
            </a:pPr>
            <a:r>
              <a:rPr lang="et-EE" dirty="0"/>
              <a:t>P</a:t>
            </a:r>
            <a:r>
              <a:rPr lang="en-US" dirty="0" err="1"/>
              <a:t>õhiliste</a:t>
            </a:r>
            <a:r>
              <a:rPr lang="en-US" dirty="0"/>
              <a:t> </a:t>
            </a:r>
            <a:r>
              <a:rPr lang="en-US" dirty="0" err="1"/>
              <a:t>toiduainete</a:t>
            </a:r>
            <a:r>
              <a:rPr lang="et-EE" dirty="0"/>
              <a:t> </a:t>
            </a:r>
            <a:r>
              <a:rPr lang="en-US" dirty="0" err="1"/>
              <a:t>toitumisalane</a:t>
            </a:r>
            <a:r>
              <a:rPr lang="en-US" dirty="0"/>
              <a:t> </a:t>
            </a:r>
            <a:r>
              <a:rPr lang="et-EE" dirty="0"/>
              <a:t>info ja kulu</a:t>
            </a:r>
            <a:endParaRPr lang="en-US" dirty="0"/>
          </a:p>
        </p:txBody>
      </p:sp>
      <p:pic>
        <p:nvPicPr>
          <p:cNvPr id="3" name="Pilt 2">
            <a:extLst>
              <a:ext uri="{FF2B5EF4-FFF2-40B4-BE49-F238E27FC236}">
                <a16:creationId xmlns:a16="http://schemas.microsoft.com/office/drawing/2014/main" id="{05FC0B0E-7228-2ABC-E016-FAE712A6C8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355" y="2281553"/>
            <a:ext cx="8100762" cy="184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74279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4"/>
          <p:cNvSpPr txBox="1">
            <a:spLocks noGrp="1"/>
          </p:cNvSpPr>
          <p:nvPr>
            <p:ph type="title"/>
          </p:nvPr>
        </p:nvSpPr>
        <p:spPr>
          <a:xfrm>
            <a:off x="628650" y="362352"/>
            <a:ext cx="7886700" cy="903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</a:pPr>
            <a:r>
              <a:rPr lang="et-EE" b="1" dirty="0"/>
              <a:t>Optimaalne dieet </a:t>
            </a:r>
            <a:r>
              <a:rPr lang="en-US" b="1" dirty="0" err="1"/>
              <a:t>toidupuudusega</a:t>
            </a:r>
            <a:r>
              <a:rPr lang="en-US" b="1" dirty="0"/>
              <a:t> </a:t>
            </a:r>
            <a:r>
              <a:rPr lang="en-US" b="1" dirty="0" err="1"/>
              <a:t>riikidele</a:t>
            </a:r>
            <a:endParaRPr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7" name="Google Shape;247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527824" y="1444565"/>
                <a:ext cx="7987526" cy="300477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 lnSpcReduction="10000"/>
              </a:bodyPr>
              <a:lstStyle/>
              <a:p>
                <a:r>
                  <a:rPr lang="en-US" dirty="0" err="1"/>
                  <a:t>Selle</a:t>
                </a:r>
                <a:r>
                  <a:rPr lang="en-US" dirty="0"/>
                  <a:t> </a:t>
                </a:r>
                <a:r>
                  <a:rPr lang="et-EE" dirty="0"/>
                  <a:t>ülesande</a:t>
                </a:r>
                <a:r>
                  <a:rPr lang="en-US" dirty="0"/>
                  <a:t> </a:t>
                </a:r>
                <a:r>
                  <a:rPr lang="en-US" dirty="0" err="1"/>
                  <a:t>lahendamiseks</a:t>
                </a:r>
                <a:r>
                  <a:rPr lang="en-US" dirty="0"/>
                  <a:t> </a:t>
                </a:r>
                <a:r>
                  <a:rPr lang="et-EE" dirty="0"/>
                  <a:t>defineerime </a:t>
                </a:r>
                <a:r>
                  <a:rPr lang="en-US" dirty="0" err="1"/>
                  <a:t>muutujad</a:t>
                </a:r>
                <a:r>
                  <a:rPr lang="en-US" dirty="0"/>
                  <a:t>. </a:t>
                </a:r>
                <a:endParaRPr lang="et-EE" dirty="0"/>
              </a:p>
              <a:p>
                <a:pPr marL="508000" lvl="1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t-E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t-EE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on </a:t>
                </a:r>
                <a:r>
                  <a:rPr lang="en-US" dirty="0" err="1"/>
                  <a:t>piima</a:t>
                </a:r>
                <a:r>
                  <a:rPr lang="en-US" dirty="0"/>
                  <a:t> </a:t>
                </a:r>
                <a:r>
                  <a:rPr lang="en-US" dirty="0" err="1"/>
                  <a:t>päevane</a:t>
                </a:r>
                <a:r>
                  <a:rPr lang="en-US" dirty="0"/>
                  <a:t> </a:t>
                </a:r>
                <a:r>
                  <a:rPr lang="en-US" dirty="0" err="1"/>
                  <a:t>portsjonite</a:t>
                </a:r>
                <a:r>
                  <a:rPr lang="en-US" dirty="0"/>
                  <a:t> </a:t>
                </a:r>
                <a:r>
                  <a:rPr lang="en-US" dirty="0" err="1"/>
                  <a:t>arv</a:t>
                </a:r>
                <a:r>
                  <a:rPr lang="en-US" dirty="0"/>
                  <a:t>;</a:t>
                </a:r>
              </a:p>
              <a:p>
                <a:pPr marL="508000" lvl="1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t-E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t-EE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on </a:t>
                </a:r>
                <a:r>
                  <a:rPr lang="en-US" dirty="0" err="1"/>
                  <a:t>liha</a:t>
                </a:r>
                <a:r>
                  <a:rPr lang="en-US" dirty="0"/>
                  <a:t> </a:t>
                </a:r>
                <a:r>
                  <a:rPr lang="en-US" dirty="0" err="1"/>
                  <a:t>päevane</a:t>
                </a:r>
                <a:r>
                  <a:rPr lang="en-US" dirty="0"/>
                  <a:t> </a:t>
                </a:r>
                <a:r>
                  <a:rPr lang="en-US" dirty="0" err="1"/>
                  <a:t>portsjonite</a:t>
                </a:r>
                <a:r>
                  <a:rPr lang="en-US" dirty="0"/>
                  <a:t> </a:t>
                </a:r>
                <a:r>
                  <a:rPr lang="en-US" dirty="0" err="1"/>
                  <a:t>arv</a:t>
                </a:r>
                <a:r>
                  <a:rPr lang="en-US" dirty="0"/>
                  <a:t>;</a:t>
                </a:r>
              </a:p>
              <a:p>
                <a:pPr marL="508000" lvl="1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t-E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t-EE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 on </a:t>
                </a:r>
                <a:r>
                  <a:rPr lang="en-US" dirty="0" err="1"/>
                  <a:t>teraviljade</a:t>
                </a:r>
                <a:r>
                  <a:rPr lang="en-US" dirty="0"/>
                  <a:t> </a:t>
                </a:r>
                <a:r>
                  <a:rPr lang="en-US" dirty="0" err="1"/>
                  <a:t>päevane</a:t>
                </a:r>
                <a:r>
                  <a:rPr lang="en-US" dirty="0"/>
                  <a:t> </a:t>
                </a:r>
                <a:r>
                  <a:rPr lang="en-US" dirty="0" err="1"/>
                  <a:t>portsjonite</a:t>
                </a:r>
                <a:r>
                  <a:rPr lang="en-US" dirty="0"/>
                  <a:t> </a:t>
                </a:r>
                <a:r>
                  <a:rPr lang="en-US" dirty="0" err="1"/>
                  <a:t>arv</a:t>
                </a:r>
                <a:r>
                  <a:rPr lang="en-US" dirty="0"/>
                  <a:t>;</a:t>
                </a:r>
              </a:p>
              <a:p>
                <a:pPr marL="508000" lvl="1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t-E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t-EE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dirty="0"/>
                  <a:t> on </a:t>
                </a:r>
                <a:r>
                  <a:rPr lang="en-US" dirty="0" err="1"/>
                  <a:t>riisi</a:t>
                </a:r>
                <a:r>
                  <a:rPr lang="en-US" dirty="0"/>
                  <a:t> </a:t>
                </a:r>
                <a:r>
                  <a:rPr lang="en-US" dirty="0" err="1"/>
                  <a:t>päevane</a:t>
                </a:r>
                <a:r>
                  <a:rPr lang="en-US" dirty="0"/>
                  <a:t> </a:t>
                </a:r>
                <a:r>
                  <a:rPr lang="en-US" dirty="0" err="1"/>
                  <a:t>portsjonite</a:t>
                </a:r>
                <a:r>
                  <a:rPr lang="en-US" dirty="0"/>
                  <a:t> </a:t>
                </a:r>
                <a:r>
                  <a:rPr lang="en-US" dirty="0" err="1"/>
                  <a:t>arv</a:t>
                </a:r>
                <a:r>
                  <a:rPr lang="en-US" dirty="0"/>
                  <a:t>;</a:t>
                </a:r>
              </a:p>
              <a:p>
                <a:pPr marL="508000" lvl="1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t-E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t-EE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dirty="0"/>
                  <a:t> on </a:t>
                </a:r>
                <a:r>
                  <a:rPr lang="en-US" dirty="0" err="1"/>
                  <a:t>puuvilja</a:t>
                </a:r>
                <a:r>
                  <a:rPr lang="en-US" dirty="0"/>
                  <a:t> </a:t>
                </a:r>
                <a:r>
                  <a:rPr lang="en-US" dirty="0" err="1"/>
                  <a:t>päevane</a:t>
                </a:r>
                <a:r>
                  <a:rPr lang="en-US" dirty="0"/>
                  <a:t> </a:t>
                </a:r>
                <a:r>
                  <a:rPr lang="en-US" dirty="0" err="1"/>
                  <a:t>portsjonite</a:t>
                </a:r>
                <a:r>
                  <a:rPr lang="en-US" dirty="0"/>
                  <a:t> </a:t>
                </a:r>
                <a:r>
                  <a:rPr lang="en-US" dirty="0" err="1"/>
                  <a:t>arv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247" name="Google Shape;247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27824" y="1444565"/>
                <a:ext cx="7987526" cy="3004772"/>
              </a:xfrm>
              <a:prstGeom prst="rect">
                <a:avLst/>
              </a:prstGeom>
              <a:blipFill>
                <a:blip r:embed="rId3"/>
                <a:stretch>
                  <a:fillRect l="-91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2" descr="A diet that includes only piim, liha, teraviljad, riis, and puuviljad">
            <a:extLst>
              <a:ext uri="{FF2B5EF4-FFF2-40B4-BE49-F238E27FC236}">
                <a16:creationId xmlns:a16="http://schemas.microsoft.com/office/drawing/2014/main" id="{C3CF3842-4DAD-660A-AD30-4764D5FF42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832" y="2022089"/>
            <a:ext cx="2509025" cy="250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4437241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4"/>
          <p:cNvSpPr txBox="1">
            <a:spLocks noGrp="1"/>
          </p:cNvSpPr>
          <p:nvPr>
            <p:ph type="body" idx="1"/>
          </p:nvPr>
        </p:nvSpPr>
        <p:spPr>
          <a:xfrm>
            <a:off x="416313" y="386576"/>
            <a:ext cx="8099038" cy="3884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en-US" sz="2400" dirty="0" err="1"/>
              <a:t>Optimaalse</a:t>
            </a:r>
            <a:r>
              <a:rPr lang="en-US" sz="2400" dirty="0"/>
              <a:t> </a:t>
            </a:r>
            <a:r>
              <a:rPr lang="en-US" sz="2400" dirty="0" err="1"/>
              <a:t>dieedi</a:t>
            </a:r>
            <a:r>
              <a:rPr lang="en-US" sz="2400" dirty="0"/>
              <a:t> </a:t>
            </a:r>
            <a:r>
              <a:rPr lang="en-US" sz="2400" dirty="0" err="1"/>
              <a:t>saamiseks</a:t>
            </a:r>
            <a:r>
              <a:rPr lang="en-US" sz="2400" dirty="0"/>
              <a:t>, mis </a:t>
            </a:r>
            <a:r>
              <a:rPr lang="en-US" sz="2400" dirty="0" err="1"/>
              <a:t>vastab</a:t>
            </a:r>
            <a:r>
              <a:rPr lang="en-US" sz="2400" dirty="0"/>
              <a:t> </a:t>
            </a:r>
            <a:r>
              <a:rPr lang="en-US" sz="2400" dirty="0" err="1"/>
              <a:t>vajalikele</a:t>
            </a:r>
            <a:r>
              <a:rPr lang="en-US" sz="2400" dirty="0"/>
              <a:t> </a:t>
            </a:r>
            <a:r>
              <a:rPr lang="en-US" sz="2400" dirty="0" err="1"/>
              <a:t>igapäevastele</a:t>
            </a:r>
            <a:r>
              <a:rPr lang="en-US" sz="2400" dirty="0"/>
              <a:t> </a:t>
            </a:r>
            <a:r>
              <a:rPr lang="en-US" sz="2400" dirty="0" err="1"/>
              <a:t>nõuetele</a:t>
            </a:r>
            <a:r>
              <a:rPr lang="en-US" sz="2400" dirty="0"/>
              <a:t> ja </a:t>
            </a:r>
            <a:r>
              <a:rPr lang="en-US" sz="2400" dirty="0" err="1"/>
              <a:t>minimeerib</a:t>
            </a:r>
            <a:r>
              <a:rPr lang="en-US" sz="2400" dirty="0"/>
              <a:t> </a:t>
            </a:r>
            <a:r>
              <a:rPr lang="en-US" sz="2400" dirty="0" err="1"/>
              <a:t>kulusid</a:t>
            </a:r>
            <a:r>
              <a:rPr lang="en-US" sz="2400" dirty="0"/>
              <a:t>, </a:t>
            </a:r>
            <a:r>
              <a:rPr lang="en-US" sz="2400" dirty="0" err="1"/>
              <a:t>tuleb</a:t>
            </a:r>
            <a:r>
              <a:rPr lang="en-US" sz="2400" dirty="0"/>
              <a:t> </a:t>
            </a:r>
            <a:r>
              <a:rPr lang="et-EE" sz="2400" dirty="0"/>
              <a:t>leida järgmise funktsiooni min</a:t>
            </a:r>
            <a:r>
              <a:rPr lang="en-US" sz="2400" dirty="0"/>
              <a:t>:</a:t>
            </a:r>
          </a:p>
          <a:p>
            <a:endParaRPr lang="et-EE" sz="2400" dirty="0"/>
          </a:p>
          <a:p>
            <a:r>
              <a:rPr lang="et-EE" sz="2400" dirty="0"/>
              <a:t>eeldusel, et</a:t>
            </a:r>
          </a:p>
          <a:p>
            <a:endParaRPr lang="en-US" dirty="0"/>
          </a:p>
        </p:txBody>
      </p:sp>
      <p:pic>
        <p:nvPicPr>
          <p:cNvPr id="3" name="Pilt 2">
            <a:extLst>
              <a:ext uri="{FF2B5EF4-FFF2-40B4-BE49-F238E27FC236}">
                <a16:creationId xmlns:a16="http://schemas.microsoft.com/office/drawing/2014/main" id="{6E9CBCA2-9D76-C5AE-23F4-0504550893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8733" y="1722864"/>
            <a:ext cx="5174124" cy="406810"/>
          </a:xfrm>
          <a:prstGeom prst="rect">
            <a:avLst/>
          </a:prstGeom>
        </p:spPr>
      </p:pic>
      <p:pic>
        <p:nvPicPr>
          <p:cNvPr id="7" name="Pilt 6">
            <a:extLst>
              <a:ext uri="{FF2B5EF4-FFF2-40B4-BE49-F238E27FC236}">
                <a16:creationId xmlns:a16="http://schemas.microsoft.com/office/drawing/2014/main" id="{A20F0EA4-9543-E76E-9B5C-D508804F26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0377" y="2626982"/>
            <a:ext cx="5174124" cy="171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010385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4"/>
          <p:cNvSpPr txBox="1">
            <a:spLocks noGrp="1"/>
          </p:cNvSpPr>
          <p:nvPr>
            <p:ph type="body" idx="1"/>
          </p:nvPr>
        </p:nvSpPr>
        <p:spPr>
          <a:xfrm>
            <a:off x="416313" y="386576"/>
            <a:ext cx="8099038" cy="3925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0800" indent="0">
              <a:buNone/>
            </a:pPr>
            <a:endParaRPr lang="en-US" dirty="0"/>
          </a:p>
        </p:txBody>
      </p:sp>
      <p:pic>
        <p:nvPicPr>
          <p:cNvPr id="6" name="Pilt 5">
            <a:extLst>
              <a:ext uri="{FF2B5EF4-FFF2-40B4-BE49-F238E27FC236}">
                <a16:creationId xmlns:a16="http://schemas.microsoft.com/office/drawing/2014/main" id="{B6BBCBDD-6BE0-03DD-B2A4-6B220E992C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824" y="342799"/>
            <a:ext cx="7508488" cy="3871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70070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4"/>
          <p:cNvSpPr txBox="1">
            <a:spLocks noGrp="1"/>
          </p:cNvSpPr>
          <p:nvPr>
            <p:ph type="body" idx="1"/>
          </p:nvPr>
        </p:nvSpPr>
        <p:spPr>
          <a:xfrm>
            <a:off x="416313" y="386576"/>
            <a:ext cx="8099038" cy="3884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0800" indent="0">
              <a:buNone/>
            </a:pPr>
            <a:endParaRPr lang="en-US" dirty="0"/>
          </a:p>
        </p:txBody>
      </p:sp>
      <p:pic>
        <p:nvPicPr>
          <p:cNvPr id="6" name="Pilt 5">
            <a:extLst>
              <a:ext uri="{FF2B5EF4-FFF2-40B4-BE49-F238E27FC236}">
                <a16:creationId xmlns:a16="http://schemas.microsoft.com/office/drawing/2014/main" id="{22636412-A08F-C5D4-94AC-FD747F1A87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313" y="386576"/>
            <a:ext cx="6021658" cy="4070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676545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TU white">
  <a:themeElements>
    <a:clrScheme name="TLÜ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DB224C"/>
      </a:accent1>
      <a:accent2>
        <a:srgbClr val="7AD2C6"/>
      </a:accent2>
      <a:accent3>
        <a:srgbClr val="F99E3B"/>
      </a:accent3>
      <a:accent4>
        <a:srgbClr val="B691D3"/>
      </a:accent4>
      <a:accent5>
        <a:srgbClr val="DBC7B6"/>
      </a:accent5>
      <a:accent6>
        <a:srgbClr val="67D4EC"/>
      </a:accent6>
      <a:hlink>
        <a:srgbClr val="DB224C"/>
      </a:hlink>
      <a:folHlink>
        <a:srgbClr val="94143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U black">
  <a:themeElements>
    <a:clrScheme name="TLÜ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DB224C"/>
      </a:accent1>
      <a:accent2>
        <a:srgbClr val="7AD2C6"/>
      </a:accent2>
      <a:accent3>
        <a:srgbClr val="F99E3B"/>
      </a:accent3>
      <a:accent4>
        <a:srgbClr val="B691D3"/>
      </a:accent4>
      <a:accent5>
        <a:srgbClr val="DBC7B6"/>
      </a:accent5>
      <a:accent6>
        <a:srgbClr val="67D4EC"/>
      </a:accent6>
      <a:hlink>
        <a:srgbClr val="DB224C"/>
      </a:hlink>
      <a:folHlink>
        <a:srgbClr val="94143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U red">
  <a:themeElements>
    <a:clrScheme name="TLÜ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DB224C"/>
      </a:accent1>
      <a:accent2>
        <a:srgbClr val="7AD2C6"/>
      </a:accent2>
      <a:accent3>
        <a:srgbClr val="F99E3B"/>
      </a:accent3>
      <a:accent4>
        <a:srgbClr val="B691D3"/>
      </a:accent4>
      <a:accent5>
        <a:srgbClr val="DBC7B6"/>
      </a:accent5>
      <a:accent6>
        <a:srgbClr val="67D4EC"/>
      </a:accent6>
      <a:hlink>
        <a:srgbClr val="DB224C"/>
      </a:hlink>
      <a:folHlink>
        <a:srgbClr val="94143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31923</TotalTime>
  <Words>2031</Words>
  <Application>Microsoft Office PowerPoint</Application>
  <PresentationFormat>On-screen Show (16:9)</PresentationFormat>
  <Paragraphs>167</Paragraphs>
  <Slides>44</Slides>
  <Notes>44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44</vt:i4>
      </vt:variant>
    </vt:vector>
  </HeadingPairs>
  <TitlesOfParts>
    <vt:vector size="54" baseType="lpstr">
      <vt:lpstr>Arial</vt:lpstr>
      <vt:lpstr>Calibri</vt:lpstr>
      <vt:lpstr>Cambria Math</vt:lpstr>
      <vt:lpstr>DnwlbwQltmlxCMR10</vt:lpstr>
      <vt:lpstr>LgdhjqSwqcbnNimbusRomNo9L-Regu</vt:lpstr>
      <vt:lpstr>Roboto</vt:lpstr>
      <vt:lpstr>Times New Roman</vt:lpstr>
      <vt:lpstr>TU white</vt:lpstr>
      <vt:lpstr>TU black</vt:lpstr>
      <vt:lpstr>TU red</vt:lpstr>
      <vt:lpstr>Jätkusuutlikkuse matemaatika</vt:lpstr>
      <vt:lpstr>Jätkusuutlikkus</vt:lpstr>
      <vt:lpstr>Optimaalne dieet toidupuudusega riikidele</vt:lpstr>
      <vt:lpstr>Optimaalne dieet toidupuudusega riikidele</vt:lpstr>
      <vt:lpstr>Optimaalne dieet toidupuudusega riikidele</vt:lpstr>
      <vt:lpstr>Optimaalne dieet toidupuudusega riikidele</vt:lpstr>
      <vt:lpstr>PowerPoint Presentation</vt:lpstr>
      <vt:lpstr>PowerPoint Presentation</vt:lpstr>
      <vt:lpstr>PowerPoint Presentation</vt:lpstr>
      <vt:lpstr>Optimaalne dieet toidupuudusega riikidele</vt:lpstr>
      <vt:lpstr>Kliimamuutuste modeleerimine</vt:lpstr>
      <vt:lpstr>Kliimamuutuste modeleerimine</vt:lpstr>
      <vt:lpstr>Kiirgusenergia</vt:lpstr>
      <vt:lpstr>Kiirgusenergia</vt:lpstr>
      <vt:lpstr>Kiirgusenergia</vt:lpstr>
      <vt:lpstr>Kiirgusenergia</vt:lpstr>
      <vt:lpstr>Kiirgusenergia</vt:lpstr>
      <vt:lpstr>Alasti planeedi mudel</vt:lpstr>
      <vt:lpstr>Alasti planeedi mudel</vt:lpstr>
      <vt:lpstr>Alasti planeedi mudel</vt:lpstr>
      <vt:lpstr>Alasti planeedi mudel</vt:lpstr>
      <vt:lpstr>Alasti planeedi mudel</vt:lpstr>
      <vt:lpstr>Alasti planeedi mudel</vt:lpstr>
      <vt:lpstr>Kasvuhoone efekt</vt:lpstr>
      <vt:lpstr>Kasvuhoone efekt</vt:lpstr>
      <vt:lpstr>Kasvuhoone efekt</vt:lpstr>
      <vt:lpstr>Kasvuhoone efekt</vt:lpstr>
      <vt:lpstr>Kasvuhoone efekt</vt:lpstr>
      <vt:lpstr>Kasvuhoone efekt</vt:lpstr>
      <vt:lpstr>Kasvuhoone efekt</vt:lpstr>
      <vt:lpstr>Kasvuhoone efekt</vt:lpstr>
      <vt:lpstr>Kasvuhoone efekt</vt:lpstr>
      <vt:lpstr>Kasvuhoone efekt</vt:lpstr>
      <vt:lpstr>Kasvuhoone efekt</vt:lpstr>
      <vt:lpstr>Kasvuhoone efekt</vt:lpstr>
      <vt:lpstr>Kasvuhoone efekt</vt:lpstr>
      <vt:lpstr>Kasvuhoone efekt</vt:lpstr>
      <vt:lpstr>Kasvuhoone efekt</vt:lpstr>
      <vt:lpstr>Kasvuhoone efekt</vt:lpstr>
      <vt:lpstr>elektrijaam</vt:lpstr>
      <vt:lpstr>elektrijaam</vt:lpstr>
      <vt:lpstr>elektrijaam</vt:lpstr>
      <vt:lpstr>elektrijaam</vt:lpstr>
      <vt:lpstr>TÄNAN KUULAMAST!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Jätkusuutlikkuse matemaatika</dc:title>
  <dc:creator>Microsoft Office User</dc:creator>
  <cp:lastModifiedBy>Maria Zeltser</cp:lastModifiedBy>
  <cp:revision>82</cp:revision>
  <dcterms:created xsi:type="dcterms:W3CDTF">2018-05-31T10:13:30Z</dcterms:created>
  <dcterms:modified xsi:type="dcterms:W3CDTF">2024-08-23T10:07:34Z</dcterms:modified>
</cp:coreProperties>
</file>